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embeddedFontLst>
    <p:embeddedFont>
      <p:font typeface="Lato" panose="020B0604020202020204" charset="0"/>
      <p:regular r:id="rId22"/>
      <p:bold r:id="rId23"/>
      <p:italic r:id="rId24"/>
      <p:boldItalic r:id="rId25"/>
    </p:embeddedFont>
    <p:embeddedFont>
      <p:font typeface="Raleway" panose="020B060402020202020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514"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evan HM" userId="e3871e185f6525ba" providerId="LiveId" clId="{25A08521-96D2-4E9E-9F24-88CED0B5D197}"/>
    <pc:docChg chg="modSld">
      <pc:chgData name="Jeevan HM" userId="e3871e185f6525ba" providerId="LiveId" clId="{25A08521-96D2-4E9E-9F24-88CED0B5D197}" dt="2020-09-28T12:00:57.744" v="0" actId="14100"/>
      <pc:docMkLst>
        <pc:docMk/>
      </pc:docMkLst>
      <pc:sldChg chg="modSp mod">
        <pc:chgData name="Jeevan HM" userId="e3871e185f6525ba" providerId="LiveId" clId="{25A08521-96D2-4E9E-9F24-88CED0B5D197}" dt="2020-09-28T12:00:57.744" v="0" actId="14100"/>
        <pc:sldMkLst>
          <pc:docMk/>
          <pc:sldMk cId="0" sldId="274"/>
        </pc:sldMkLst>
        <pc:spChg chg="mod">
          <ac:chgData name="Jeevan HM" userId="e3871e185f6525ba" providerId="LiveId" clId="{25A08521-96D2-4E9E-9F24-88CED0B5D197}" dt="2020-09-28T12:00:57.744" v="0" actId="14100"/>
          <ac:spMkLst>
            <pc:docMk/>
            <pc:sldMk cId="0" sldId="274"/>
            <ac:spMk id="20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c69cf48a2_0_1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9c69cf48a2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9c69cf48a2_0_1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9c69cf48a2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9c69cf48a2_0_1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9c69cf48a2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9c69cf48a2_0_1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9c69cf48a2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9c69cf48a2_0_1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9c69cf48a2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9c69cf48a2_0_2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9c69cf48a2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9c69cf48a2_0_2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9c69cf48a2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9c69cf48a2_0_2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9c69cf48a2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9c69cf48a2_0_2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9c69cf48a2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9c69cf492f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9c69cf492f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9c69cf492f_0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9c69cf492f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9c69cf48a2_0_1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9c69cf48a2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9c69cf48a2_0_1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9c69cf48a2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9c69cf48a2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9c69cf48a2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9c69cf48a2_0_1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9c69cf48a2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c69cf48a2_0_1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9c69cf48a2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9c69cf48a2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9c69cf48a2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c69cf48a2_0_1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9c69cf48a2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4200"/>
              <a:buNone/>
              <a:defRPr sz="4200">
                <a:solidFill>
                  <a:schemeClr val="dk2"/>
                </a:solidFill>
              </a:defRPr>
            </a:lvl1pPr>
            <a:lvl2pPr lvl="1" rtl="0">
              <a:spcBef>
                <a:spcPts val="0"/>
              </a:spcBef>
              <a:spcAft>
                <a:spcPts val="0"/>
              </a:spcAft>
              <a:buClr>
                <a:schemeClr val="dk2"/>
              </a:buClr>
              <a:buSzPts val="4200"/>
              <a:buNone/>
              <a:defRPr sz="4200">
                <a:solidFill>
                  <a:schemeClr val="dk2"/>
                </a:solidFill>
              </a:defRPr>
            </a:lvl2pPr>
            <a:lvl3pPr lvl="2" rtl="0">
              <a:spcBef>
                <a:spcPts val="0"/>
              </a:spcBef>
              <a:spcAft>
                <a:spcPts val="0"/>
              </a:spcAft>
              <a:buClr>
                <a:schemeClr val="dk2"/>
              </a:buClr>
              <a:buSzPts val="4200"/>
              <a:buNone/>
              <a:defRPr sz="4200">
                <a:solidFill>
                  <a:schemeClr val="dk2"/>
                </a:solidFill>
              </a:defRPr>
            </a:lvl3pPr>
            <a:lvl4pPr lvl="3" rtl="0">
              <a:spcBef>
                <a:spcPts val="0"/>
              </a:spcBef>
              <a:spcAft>
                <a:spcPts val="0"/>
              </a:spcAft>
              <a:buClr>
                <a:schemeClr val="dk2"/>
              </a:buClr>
              <a:buSzPts val="4200"/>
              <a:buNone/>
              <a:defRPr sz="4200">
                <a:solidFill>
                  <a:schemeClr val="dk2"/>
                </a:solidFill>
              </a:defRPr>
            </a:lvl4pPr>
            <a:lvl5pPr lvl="4" rtl="0">
              <a:spcBef>
                <a:spcPts val="0"/>
              </a:spcBef>
              <a:spcAft>
                <a:spcPts val="0"/>
              </a:spcAft>
              <a:buClr>
                <a:schemeClr val="dk2"/>
              </a:buClr>
              <a:buSzPts val="4200"/>
              <a:buNone/>
              <a:defRPr sz="4200">
                <a:solidFill>
                  <a:schemeClr val="dk2"/>
                </a:solidFill>
              </a:defRPr>
            </a:lvl5pPr>
            <a:lvl6pPr lvl="5" rtl="0">
              <a:spcBef>
                <a:spcPts val="0"/>
              </a:spcBef>
              <a:spcAft>
                <a:spcPts val="0"/>
              </a:spcAft>
              <a:buClr>
                <a:schemeClr val="dk2"/>
              </a:buClr>
              <a:buSzPts val="4200"/>
              <a:buNone/>
              <a:defRPr sz="4200">
                <a:solidFill>
                  <a:schemeClr val="dk2"/>
                </a:solidFill>
              </a:defRPr>
            </a:lvl6pPr>
            <a:lvl7pPr lvl="6" rtl="0">
              <a:spcBef>
                <a:spcPts val="0"/>
              </a:spcBef>
              <a:spcAft>
                <a:spcPts val="0"/>
              </a:spcAft>
              <a:buClr>
                <a:schemeClr val="dk2"/>
              </a:buClr>
              <a:buSzPts val="4200"/>
              <a:buNone/>
              <a:defRPr sz="4200">
                <a:solidFill>
                  <a:schemeClr val="dk2"/>
                </a:solidFill>
              </a:defRPr>
            </a:lvl7pPr>
            <a:lvl8pPr lvl="7" rtl="0">
              <a:spcBef>
                <a:spcPts val="0"/>
              </a:spcBef>
              <a:spcAft>
                <a:spcPts val="0"/>
              </a:spcAft>
              <a:buClr>
                <a:schemeClr val="dk2"/>
              </a:buClr>
              <a:buSzPts val="4200"/>
              <a:buNone/>
              <a:defRPr sz="4200">
                <a:solidFill>
                  <a:schemeClr val="dk2"/>
                </a:solidFill>
              </a:defRPr>
            </a:lvl8pPr>
            <a:lvl9pPr lvl="8" rtl="0">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8000"/>
              <a:buNone/>
              <a:defRPr sz="8000">
                <a:solidFill>
                  <a:schemeClr val="lt1"/>
                </a:solidFill>
              </a:defRPr>
            </a:lvl1pPr>
            <a:lvl2pPr lvl="1" rtl="0">
              <a:spcBef>
                <a:spcPts val="0"/>
              </a:spcBef>
              <a:spcAft>
                <a:spcPts val="0"/>
              </a:spcAft>
              <a:buClr>
                <a:schemeClr val="lt1"/>
              </a:buClr>
              <a:buSzPts val="8000"/>
              <a:buNone/>
              <a:defRPr sz="8000">
                <a:solidFill>
                  <a:schemeClr val="lt1"/>
                </a:solidFill>
              </a:defRPr>
            </a:lvl2pPr>
            <a:lvl3pPr lvl="2" rtl="0">
              <a:spcBef>
                <a:spcPts val="0"/>
              </a:spcBef>
              <a:spcAft>
                <a:spcPts val="0"/>
              </a:spcAft>
              <a:buClr>
                <a:schemeClr val="lt1"/>
              </a:buClr>
              <a:buSzPts val="8000"/>
              <a:buNone/>
              <a:defRPr sz="8000">
                <a:solidFill>
                  <a:schemeClr val="lt1"/>
                </a:solidFill>
              </a:defRPr>
            </a:lvl3pPr>
            <a:lvl4pPr lvl="3" rtl="0">
              <a:spcBef>
                <a:spcPts val="0"/>
              </a:spcBef>
              <a:spcAft>
                <a:spcPts val="0"/>
              </a:spcAft>
              <a:buClr>
                <a:schemeClr val="lt1"/>
              </a:buClr>
              <a:buSzPts val="8000"/>
              <a:buNone/>
              <a:defRPr sz="8000">
                <a:solidFill>
                  <a:schemeClr val="lt1"/>
                </a:solidFill>
              </a:defRPr>
            </a:lvl4pPr>
            <a:lvl5pPr lvl="4" rtl="0">
              <a:spcBef>
                <a:spcPts val="0"/>
              </a:spcBef>
              <a:spcAft>
                <a:spcPts val="0"/>
              </a:spcAft>
              <a:buClr>
                <a:schemeClr val="lt1"/>
              </a:buClr>
              <a:buSzPts val="8000"/>
              <a:buNone/>
              <a:defRPr sz="8000">
                <a:solidFill>
                  <a:schemeClr val="lt1"/>
                </a:solidFill>
              </a:defRPr>
            </a:lvl5pPr>
            <a:lvl6pPr lvl="5" rtl="0">
              <a:spcBef>
                <a:spcPts val="0"/>
              </a:spcBef>
              <a:spcAft>
                <a:spcPts val="0"/>
              </a:spcAft>
              <a:buClr>
                <a:schemeClr val="lt1"/>
              </a:buClr>
              <a:buSzPts val="8000"/>
              <a:buNone/>
              <a:defRPr sz="8000">
                <a:solidFill>
                  <a:schemeClr val="lt1"/>
                </a:solidFill>
              </a:defRPr>
            </a:lvl6pPr>
            <a:lvl7pPr lvl="6" rtl="0">
              <a:spcBef>
                <a:spcPts val="0"/>
              </a:spcBef>
              <a:spcAft>
                <a:spcPts val="0"/>
              </a:spcAft>
              <a:buClr>
                <a:schemeClr val="lt1"/>
              </a:buClr>
              <a:buSzPts val="8000"/>
              <a:buNone/>
              <a:defRPr sz="8000">
                <a:solidFill>
                  <a:schemeClr val="lt1"/>
                </a:solidFill>
              </a:defRPr>
            </a:lvl7pPr>
            <a:lvl8pPr lvl="7" rtl="0">
              <a:spcBef>
                <a:spcPts val="0"/>
              </a:spcBef>
              <a:spcAft>
                <a:spcPts val="0"/>
              </a:spcAft>
              <a:buClr>
                <a:schemeClr val="lt1"/>
              </a:buClr>
              <a:buSzPts val="8000"/>
              <a:buNone/>
              <a:defRPr sz="8000">
                <a:solidFill>
                  <a:schemeClr val="lt1"/>
                </a:solidFill>
              </a:defRPr>
            </a:lvl8pPr>
            <a:lvl9pPr lvl="8" rtl="0">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Clr>
                <a:schemeClr val="lt1"/>
              </a:buClr>
              <a:buSzPts val="1300"/>
              <a:buChar char="●"/>
              <a:defRPr>
                <a:solidFill>
                  <a:schemeClr val="lt1"/>
                </a:solidFill>
              </a:defRPr>
            </a:lvl1pPr>
            <a:lvl2pPr marL="914400" lvl="1" indent="-298450" rtl="0">
              <a:spcBef>
                <a:spcPts val="1600"/>
              </a:spcBef>
              <a:spcAft>
                <a:spcPts val="0"/>
              </a:spcAft>
              <a:buClr>
                <a:schemeClr val="lt1"/>
              </a:buClr>
              <a:buSzPts val="1100"/>
              <a:buChar char="○"/>
              <a:defRPr>
                <a:solidFill>
                  <a:schemeClr val="lt1"/>
                </a:solidFill>
              </a:defRPr>
            </a:lvl2pPr>
            <a:lvl3pPr marL="1371600" lvl="2" indent="-298450" rtl="0">
              <a:spcBef>
                <a:spcPts val="1600"/>
              </a:spcBef>
              <a:spcAft>
                <a:spcPts val="0"/>
              </a:spcAft>
              <a:buClr>
                <a:schemeClr val="lt1"/>
              </a:buClr>
              <a:buSzPts val="1100"/>
              <a:buChar char="■"/>
              <a:defRPr>
                <a:solidFill>
                  <a:schemeClr val="lt1"/>
                </a:solidFill>
              </a:defRPr>
            </a:lvl3pPr>
            <a:lvl4pPr marL="1828800" lvl="3" indent="-298450" rtl="0">
              <a:spcBef>
                <a:spcPts val="1600"/>
              </a:spcBef>
              <a:spcAft>
                <a:spcPts val="0"/>
              </a:spcAft>
              <a:buClr>
                <a:schemeClr val="lt1"/>
              </a:buClr>
              <a:buSzPts val="1100"/>
              <a:buChar char="●"/>
              <a:defRPr>
                <a:solidFill>
                  <a:schemeClr val="lt1"/>
                </a:solidFill>
              </a:defRPr>
            </a:lvl4pPr>
            <a:lvl5pPr marL="2286000" lvl="4" indent="-298450" rtl="0">
              <a:spcBef>
                <a:spcPts val="1600"/>
              </a:spcBef>
              <a:spcAft>
                <a:spcPts val="0"/>
              </a:spcAft>
              <a:buClr>
                <a:schemeClr val="lt1"/>
              </a:buClr>
              <a:buSzPts val="1100"/>
              <a:buChar char="○"/>
              <a:defRPr>
                <a:solidFill>
                  <a:schemeClr val="lt1"/>
                </a:solidFill>
              </a:defRPr>
            </a:lvl5pPr>
            <a:lvl6pPr marL="2743200" lvl="5" indent="-298450" rtl="0">
              <a:spcBef>
                <a:spcPts val="1600"/>
              </a:spcBef>
              <a:spcAft>
                <a:spcPts val="0"/>
              </a:spcAft>
              <a:buClr>
                <a:schemeClr val="lt1"/>
              </a:buClr>
              <a:buSzPts val="1100"/>
              <a:buChar char="■"/>
              <a:defRPr>
                <a:solidFill>
                  <a:schemeClr val="lt1"/>
                </a:solidFill>
              </a:defRPr>
            </a:lvl6pPr>
            <a:lvl7pPr marL="3200400" lvl="6" indent="-298450" rtl="0">
              <a:spcBef>
                <a:spcPts val="1600"/>
              </a:spcBef>
              <a:spcAft>
                <a:spcPts val="0"/>
              </a:spcAft>
              <a:buClr>
                <a:schemeClr val="lt1"/>
              </a:buClr>
              <a:buSzPts val="1100"/>
              <a:buChar char="●"/>
              <a:defRPr>
                <a:solidFill>
                  <a:schemeClr val="lt1"/>
                </a:solidFill>
              </a:defRPr>
            </a:lvl7pPr>
            <a:lvl8pPr marL="3657600" lvl="7" indent="-298450" rtl="0">
              <a:spcBef>
                <a:spcPts val="1600"/>
              </a:spcBef>
              <a:spcAft>
                <a:spcPts val="0"/>
              </a:spcAft>
              <a:buClr>
                <a:schemeClr val="lt1"/>
              </a:buClr>
              <a:buSzPts val="1100"/>
              <a:buChar char="○"/>
              <a:defRPr>
                <a:solidFill>
                  <a:schemeClr val="lt1"/>
                </a:solidFill>
              </a:defRPr>
            </a:lvl8pPr>
            <a:lvl9pPr marL="4114800" lvl="8" indent="-298450" rtl="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800"/>
              <a:buFont typeface="Raleway"/>
              <a:buNone/>
              <a:defRPr sz="2800" b="1">
                <a:latin typeface="Raleway"/>
                <a:ea typeface="Raleway"/>
                <a:cs typeface="Raleway"/>
                <a:sym typeface="Raleway"/>
              </a:defRPr>
            </a:lvl1pPr>
            <a:lvl2pPr lvl="1" rtl="0">
              <a:spcBef>
                <a:spcPts val="0"/>
              </a:spcBef>
              <a:spcAft>
                <a:spcPts val="0"/>
              </a:spcAft>
              <a:buSzPts val="2800"/>
              <a:buFont typeface="Raleway"/>
              <a:buNone/>
              <a:defRPr sz="2800" b="1">
                <a:latin typeface="Raleway"/>
                <a:ea typeface="Raleway"/>
                <a:cs typeface="Raleway"/>
                <a:sym typeface="Raleway"/>
              </a:defRPr>
            </a:lvl2pPr>
            <a:lvl3pPr lvl="2" rtl="0">
              <a:spcBef>
                <a:spcPts val="0"/>
              </a:spcBef>
              <a:spcAft>
                <a:spcPts val="0"/>
              </a:spcAft>
              <a:buSzPts val="2800"/>
              <a:buFont typeface="Raleway"/>
              <a:buNone/>
              <a:defRPr sz="2800" b="1">
                <a:latin typeface="Raleway"/>
                <a:ea typeface="Raleway"/>
                <a:cs typeface="Raleway"/>
                <a:sym typeface="Raleway"/>
              </a:defRPr>
            </a:lvl3pPr>
            <a:lvl4pPr lvl="3" rtl="0">
              <a:spcBef>
                <a:spcPts val="0"/>
              </a:spcBef>
              <a:spcAft>
                <a:spcPts val="0"/>
              </a:spcAft>
              <a:buSzPts val="2800"/>
              <a:buFont typeface="Raleway"/>
              <a:buNone/>
              <a:defRPr sz="2800" b="1">
                <a:latin typeface="Raleway"/>
                <a:ea typeface="Raleway"/>
                <a:cs typeface="Raleway"/>
                <a:sym typeface="Raleway"/>
              </a:defRPr>
            </a:lvl4pPr>
            <a:lvl5pPr lvl="4" rtl="0">
              <a:spcBef>
                <a:spcPts val="0"/>
              </a:spcBef>
              <a:spcAft>
                <a:spcPts val="0"/>
              </a:spcAft>
              <a:buSzPts val="2800"/>
              <a:buFont typeface="Raleway"/>
              <a:buNone/>
              <a:defRPr sz="2800" b="1">
                <a:latin typeface="Raleway"/>
                <a:ea typeface="Raleway"/>
                <a:cs typeface="Raleway"/>
                <a:sym typeface="Raleway"/>
              </a:defRPr>
            </a:lvl5pPr>
            <a:lvl6pPr lvl="5" rtl="0">
              <a:spcBef>
                <a:spcPts val="0"/>
              </a:spcBef>
              <a:spcAft>
                <a:spcPts val="0"/>
              </a:spcAft>
              <a:buSzPts val="2800"/>
              <a:buFont typeface="Raleway"/>
              <a:buNone/>
              <a:defRPr sz="2800" b="1">
                <a:latin typeface="Raleway"/>
                <a:ea typeface="Raleway"/>
                <a:cs typeface="Raleway"/>
                <a:sym typeface="Raleway"/>
              </a:defRPr>
            </a:lvl6pPr>
            <a:lvl7pPr lvl="6" rtl="0">
              <a:spcBef>
                <a:spcPts val="0"/>
              </a:spcBef>
              <a:spcAft>
                <a:spcPts val="0"/>
              </a:spcAft>
              <a:buSzPts val="2800"/>
              <a:buFont typeface="Raleway"/>
              <a:buNone/>
              <a:defRPr sz="2800" b="1">
                <a:latin typeface="Raleway"/>
                <a:ea typeface="Raleway"/>
                <a:cs typeface="Raleway"/>
                <a:sym typeface="Raleway"/>
              </a:defRPr>
            </a:lvl7pPr>
            <a:lvl8pPr lvl="7" rtl="0">
              <a:spcBef>
                <a:spcPts val="0"/>
              </a:spcBef>
              <a:spcAft>
                <a:spcPts val="0"/>
              </a:spcAft>
              <a:buSzPts val="2800"/>
              <a:buFont typeface="Raleway"/>
              <a:buNone/>
              <a:defRPr sz="2800" b="1">
                <a:latin typeface="Raleway"/>
                <a:ea typeface="Raleway"/>
                <a:cs typeface="Raleway"/>
                <a:sym typeface="Raleway"/>
              </a:defRPr>
            </a:lvl8pPr>
            <a:lvl9pPr lvl="8" rtl="0">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rtl="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rtl="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accent1"/>
                </a:solidFill>
                <a:latin typeface="Lato"/>
                <a:ea typeface="Lato"/>
                <a:cs typeface="Lato"/>
                <a:sym typeface="Lato"/>
              </a:defRPr>
            </a:lvl1pPr>
            <a:lvl2pPr lvl="1" algn="r" rtl="0">
              <a:buNone/>
              <a:defRPr sz="1000">
                <a:solidFill>
                  <a:schemeClr val="accent1"/>
                </a:solidFill>
                <a:latin typeface="Lato"/>
                <a:ea typeface="Lato"/>
                <a:cs typeface="Lato"/>
                <a:sym typeface="Lato"/>
              </a:defRPr>
            </a:lvl2pPr>
            <a:lvl3pPr lvl="2" algn="r" rtl="0">
              <a:buNone/>
              <a:defRPr sz="1000">
                <a:solidFill>
                  <a:schemeClr val="accent1"/>
                </a:solidFill>
                <a:latin typeface="Lato"/>
                <a:ea typeface="Lato"/>
                <a:cs typeface="Lato"/>
                <a:sym typeface="Lato"/>
              </a:defRPr>
            </a:lvl3pPr>
            <a:lvl4pPr lvl="3" algn="r" rtl="0">
              <a:buNone/>
              <a:defRPr sz="1000">
                <a:solidFill>
                  <a:schemeClr val="accent1"/>
                </a:solidFill>
                <a:latin typeface="Lato"/>
                <a:ea typeface="Lato"/>
                <a:cs typeface="Lato"/>
                <a:sym typeface="Lato"/>
              </a:defRPr>
            </a:lvl4pPr>
            <a:lvl5pPr lvl="4" algn="r" rtl="0">
              <a:buNone/>
              <a:defRPr sz="1000">
                <a:solidFill>
                  <a:schemeClr val="accent1"/>
                </a:solidFill>
                <a:latin typeface="Lato"/>
                <a:ea typeface="Lato"/>
                <a:cs typeface="Lato"/>
                <a:sym typeface="Lato"/>
              </a:defRPr>
            </a:lvl5pPr>
            <a:lvl6pPr lvl="5" algn="r" rtl="0">
              <a:buNone/>
              <a:defRPr sz="1000">
                <a:solidFill>
                  <a:schemeClr val="accent1"/>
                </a:solidFill>
                <a:latin typeface="Lato"/>
                <a:ea typeface="Lato"/>
                <a:cs typeface="Lato"/>
                <a:sym typeface="Lato"/>
              </a:defRPr>
            </a:lvl6pPr>
            <a:lvl7pPr lvl="6" algn="r" rtl="0">
              <a:buNone/>
              <a:defRPr sz="1000">
                <a:solidFill>
                  <a:schemeClr val="accent1"/>
                </a:solidFill>
                <a:latin typeface="Lato"/>
                <a:ea typeface="Lato"/>
                <a:cs typeface="Lato"/>
                <a:sym typeface="Lato"/>
              </a:defRPr>
            </a:lvl7pPr>
            <a:lvl8pPr lvl="7" algn="r" rtl="0">
              <a:buNone/>
              <a:defRPr sz="1000">
                <a:solidFill>
                  <a:schemeClr val="accent1"/>
                </a:solidFill>
                <a:latin typeface="Lato"/>
                <a:ea typeface="Lato"/>
                <a:cs typeface="Lato"/>
                <a:sym typeface="Lato"/>
              </a:defRPr>
            </a:lvl8pPr>
            <a:lvl9pPr lvl="8" algn="r" rtl="0">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Levenshtein_distance"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 Type="http://schemas.openxmlformats.org/officeDocument/2006/relationships/notesSlide" Target="../notesSlides/notesSlide2.xml"/><Relationship Id="rId16"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5" Type="http://schemas.openxmlformats.org/officeDocument/2006/relationships/slide" Target="slide1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Fuzzy Name Matching Algorithm	</a:t>
            </a:r>
            <a:endParaRPr/>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FuzzyWuzzy Library in Python</a:t>
            </a:r>
            <a:endParaRPr/>
          </a:p>
        </p:txBody>
      </p:sp>
      <p:sp>
        <p:nvSpPr>
          <p:cNvPr id="88" name="Google Shape;88;p13"/>
          <p:cNvSpPr txBox="1"/>
          <p:nvPr/>
        </p:nvSpPr>
        <p:spPr>
          <a:xfrm>
            <a:off x="6976600" y="4314500"/>
            <a:ext cx="2674200" cy="110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latin typeface="Lato"/>
                <a:ea typeface="Lato"/>
                <a:cs typeface="Lato"/>
                <a:sym typeface="Lato"/>
              </a:rPr>
              <a:t>Presented By, </a:t>
            </a:r>
            <a:endParaRPr sz="1100">
              <a:latin typeface="Lato"/>
              <a:ea typeface="Lato"/>
              <a:cs typeface="Lato"/>
              <a:sym typeface="Lato"/>
            </a:endParaRPr>
          </a:p>
          <a:p>
            <a:pPr marL="0" lvl="0" indent="0" algn="l" rtl="0">
              <a:spcBef>
                <a:spcPts val="0"/>
              </a:spcBef>
              <a:spcAft>
                <a:spcPts val="0"/>
              </a:spcAft>
              <a:buNone/>
            </a:pPr>
            <a:r>
              <a:rPr lang="en" sz="1100">
                <a:latin typeface="Lato"/>
                <a:ea typeface="Lato"/>
                <a:cs typeface="Lato"/>
                <a:sym typeface="Lato"/>
              </a:rPr>
              <a:t>Jeevan HM</a:t>
            </a:r>
            <a:endParaRPr sz="1100">
              <a:latin typeface="Lato"/>
              <a:ea typeface="Lato"/>
              <a:cs typeface="Lato"/>
              <a:sym typeface="Lato"/>
            </a:endParaRPr>
          </a:p>
          <a:p>
            <a:pPr marL="0" lvl="0" indent="0" algn="l" rtl="0">
              <a:spcBef>
                <a:spcPts val="0"/>
              </a:spcBef>
              <a:spcAft>
                <a:spcPts val="0"/>
              </a:spcAft>
              <a:buNone/>
            </a:pPr>
            <a:r>
              <a:rPr lang="en" sz="1100">
                <a:latin typeface="Lato"/>
                <a:ea typeface="Lato"/>
                <a:cs typeface="Lato"/>
                <a:sym typeface="Lato"/>
              </a:rPr>
              <a:t>Student at Brindavan College Of Engineering</a:t>
            </a:r>
            <a:endParaRPr sz="1100">
              <a:latin typeface="Lato"/>
              <a:ea typeface="Lato"/>
              <a:cs typeface="Lato"/>
              <a:sym typeface="La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txBox="1">
            <a:spLocks noGrp="1"/>
          </p:cNvSpPr>
          <p:nvPr>
            <p:ph type="body" idx="1"/>
          </p:nvPr>
        </p:nvSpPr>
        <p:spPr>
          <a:xfrm>
            <a:off x="729450" y="2078875"/>
            <a:ext cx="4523700" cy="2844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a:t>We create a method that uses the unicodedata library to convert the name to ASCII and then change all character to lowercase. Afterward, two regular expressions are used to remove the special characters, as well as multiple spaces.</a:t>
            </a:r>
            <a:endParaRPr/>
          </a:p>
          <a:p>
            <a:pPr marL="0" lvl="0" indent="0" algn="just" rtl="0">
              <a:spcBef>
                <a:spcPts val="1600"/>
              </a:spcBef>
              <a:spcAft>
                <a:spcPts val="0"/>
              </a:spcAft>
              <a:buNone/>
            </a:pPr>
            <a:r>
              <a:rPr lang="en"/>
              <a:t>The regular expression term ‘[^A-Za-z0–9 ]+’ means take any number of characters between ‘A-Z’ + ‘a-z’ + ‘0–9’ +‘ ‘ out of the passed string.</a:t>
            </a:r>
            <a:endParaRPr/>
          </a:p>
          <a:p>
            <a:pPr marL="0" lvl="0" indent="0" algn="just" rtl="0">
              <a:spcBef>
                <a:spcPts val="1600"/>
              </a:spcBef>
              <a:spcAft>
                <a:spcPts val="1600"/>
              </a:spcAft>
              <a:buNone/>
            </a:pPr>
            <a:r>
              <a:rPr lang="en"/>
              <a:t>After the removal of the Unicode characters we then sort the names in ascending order to avoid Out of Order Components and create a new cleaned string.</a:t>
            </a:r>
            <a:endParaRPr/>
          </a:p>
        </p:txBody>
      </p:sp>
      <p:sp>
        <p:nvSpPr>
          <p:cNvPr id="146" name="Google Shape;146;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Removing/Changing Unicode Characters</a:t>
            </a:r>
            <a:endParaRPr/>
          </a:p>
        </p:txBody>
      </p:sp>
      <p:pic>
        <p:nvPicPr>
          <p:cNvPr id="147" name="Google Shape;147;p22"/>
          <p:cNvPicPr preferRelativeResize="0"/>
          <p:nvPr/>
        </p:nvPicPr>
        <p:blipFill>
          <a:blip r:embed="rId3">
            <a:alphaModFix/>
          </a:blip>
          <a:stretch>
            <a:fillRect/>
          </a:stretch>
        </p:blipFill>
        <p:spPr>
          <a:xfrm>
            <a:off x="5456000" y="1853850"/>
            <a:ext cx="3688000" cy="32896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Combining the Data-Frame</a:t>
            </a:r>
            <a:endParaRPr/>
          </a:p>
        </p:txBody>
      </p:sp>
      <p:sp>
        <p:nvSpPr>
          <p:cNvPr id="153" name="Google Shape;153;p23"/>
          <p:cNvSpPr txBox="1">
            <a:spLocks noGrp="1"/>
          </p:cNvSpPr>
          <p:nvPr>
            <p:ph type="body" idx="1"/>
          </p:nvPr>
        </p:nvSpPr>
        <p:spPr>
          <a:xfrm>
            <a:off x="729450" y="2078875"/>
            <a:ext cx="5131200" cy="27831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a:t>Now that all the steps are done, we now combine all of them to form the Fuzzy Name Matching Algorithm. We first need to join the new data generated after cleaning to the dataset. This can be done using the panda library.</a:t>
            </a:r>
            <a:endParaRPr/>
          </a:p>
          <a:p>
            <a:pPr marL="0" lvl="0" indent="0" algn="just" rtl="0">
              <a:spcBef>
                <a:spcPts val="1600"/>
              </a:spcBef>
              <a:spcAft>
                <a:spcPts val="0"/>
              </a:spcAft>
              <a:buNone/>
            </a:pPr>
            <a:r>
              <a:rPr lang="en"/>
              <a:t>Panda make joining of datasets an easy task by using the apply method to create a new dataframe containing the 3 new datas and then the merge them with the original data frame.</a:t>
            </a:r>
            <a:endParaRPr/>
          </a:p>
          <a:p>
            <a:pPr marL="0" lvl="0" indent="0" algn="just" rtl="0">
              <a:spcBef>
                <a:spcPts val="1600"/>
              </a:spcBef>
              <a:spcAft>
                <a:spcPts val="1600"/>
              </a:spcAft>
              <a:buNone/>
            </a:pPr>
            <a:r>
              <a:rPr lang="en"/>
              <a:t>We sort all the elements in the dataset based on the amount of followers.</a:t>
            </a:r>
            <a:endParaRPr/>
          </a:p>
        </p:txBody>
      </p:sp>
      <p:pic>
        <p:nvPicPr>
          <p:cNvPr id="154" name="Google Shape;154;p23"/>
          <p:cNvPicPr preferRelativeResize="0"/>
          <p:nvPr/>
        </p:nvPicPr>
        <p:blipFill>
          <a:blip r:embed="rId3">
            <a:alphaModFix/>
          </a:blip>
          <a:stretch>
            <a:fillRect/>
          </a:stretch>
        </p:blipFill>
        <p:spPr>
          <a:xfrm>
            <a:off x="5860698" y="1318666"/>
            <a:ext cx="3283303" cy="382483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FuzzyWuzzy Library in python</a:t>
            </a:r>
            <a:endParaRPr/>
          </a:p>
        </p:txBody>
      </p:sp>
      <p:sp>
        <p:nvSpPr>
          <p:cNvPr id="160" name="Google Shape;160;p2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a:t>There are many methods of comparing string in python. Some of the main methods are:</a:t>
            </a:r>
            <a:endParaRPr/>
          </a:p>
          <a:p>
            <a:pPr marL="457200" lvl="0" indent="-298450" algn="l" rtl="0">
              <a:lnSpc>
                <a:spcPct val="115000"/>
              </a:lnSpc>
              <a:spcBef>
                <a:spcPts val="1200"/>
              </a:spcBef>
              <a:spcAft>
                <a:spcPts val="0"/>
              </a:spcAft>
              <a:buClr>
                <a:srgbClr val="000000"/>
              </a:buClr>
              <a:buSzPts val="1100"/>
              <a:buFont typeface="Arial"/>
              <a:buChar char="●"/>
            </a:pPr>
            <a:r>
              <a:rPr lang="en"/>
              <a:t>Using regex (As discussed above)</a:t>
            </a:r>
            <a:endParaRPr/>
          </a:p>
          <a:p>
            <a:pPr marL="457200" lvl="0" indent="-298450" algn="l" rtl="0">
              <a:lnSpc>
                <a:spcPct val="115000"/>
              </a:lnSpc>
              <a:spcBef>
                <a:spcPts val="0"/>
              </a:spcBef>
              <a:spcAft>
                <a:spcPts val="0"/>
              </a:spcAft>
              <a:buClr>
                <a:srgbClr val="000000"/>
              </a:buClr>
              <a:buSzPts val="1100"/>
              <a:buFont typeface="Arial"/>
              <a:buChar char="●"/>
            </a:pPr>
            <a:r>
              <a:rPr lang="en"/>
              <a:t>Simple compare (Comparing 2 strings without any cleansing)</a:t>
            </a:r>
            <a:endParaRPr/>
          </a:p>
          <a:p>
            <a:pPr marL="457200" lvl="0" indent="-298450" algn="l" rtl="0">
              <a:lnSpc>
                <a:spcPct val="115000"/>
              </a:lnSpc>
              <a:spcBef>
                <a:spcPts val="0"/>
              </a:spcBef>
              <a:spcAft>
                <a:spcPts val="0"/>
              </a:spcAft>
              <a:buClr>
                <a:srgbClr val="000000"/>
              </a:buClr>
              <a:buSzPts val="1100"/>
              <a:buFont typeface="Arial"/>
              <a:buChar char="●"/>
            </a:pPr>
            <a:r>
              <a:rPr lang="en"/>
              <a:t>Using difflib (Using FuzzyWuzzy Library)</a:t>
            </a:r>
            <a:endParaRPr/>
          </a:p>
          <a:p>
            <a:pPr marL="0" lvl="0" indent="0" algn="l" rtl="0">
              <a:lnSpc>
                <a:spcPct val="115000"/>
              </a:lnSpc>
              <a:spcBef>
                <a:spcPts val="120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Introduction to fuzzywuzzy</a:t>
            </a:r>
            <a:endParaRPr/>
          </a:p>
        </p:txBody>
      </p:sp>
      <p:sp>
        <p:nvSpPr>
          <p:cNvPr id="166" name="Google Shape;166;p2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library gives us a score out of 100, that denotes two string are equal by giving similarity index.The higher the number the more similar the 2 strings are.</a:t>
            </a:r>
            <a:endParaRPr/>
          </a:p>
          <a:p>
            <a:pPr marL="0" lvl="0" indent="0" algn="l" rtl="0">
              <a:spcBef>
                <a:spcPts val="1600"/>
              </a:spcBef>
              <a:spcAft>
                <a:spcPts val="0"/>
              </a:spcAft>
              <a:buNone/>
            </a:pPr>
            <a:r>
              <a:rPr lang="en"/>
              <a:t>Fuzzy string matching is the process of finding strings that match a given pattern. Basically it uses</a:t>
            </a:r>
            <a:r>
              <a:rPr lang="en" u="sng">
                <a:solidFill>
                  <a:schemeClr val="hlink"/>
                </a:solidFill>
                <a:hlinkClick r:id="rId3"/>
              </a:rPr>
              <a:t> </a:t>
            </a:r>
            <a:r>
              <a:rPr lang="en"/>
              <a:t>Levenshtein Distance to calculate the differences between sequences. This library can be installed using the pip command “pip install fuzzywuzzy”.</a:t>
            </a:r>
            <a:endParaRPr/>
          </a:p>
          <a:p>
            <a:pPr marL="0" lvl="0" indent="0" algn="l" rtl="0">
              <a:spcBef>
                <a:spcPts val="1600"/>
              </a:spcBef>
              <a:spcAft>
                <a:spcPts val="1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a:t>Levenshtein Distance</a:t>
            </a:r>
            <a:endParaRPr/>
          </a:p>
        </p:txBody>
      </p:sp>
      <p:sp>
        <p:nvSpPr>
          <p:cNvPr id="172" name="Google Shape;172;p26"/>
          <p:cNvSpPr txBox="1">
            <a:spLocks noGrp="1"/>
          </p:cNvSpPr>
          <p:nvPr>
            <p:ph type="body" idx="1"/>
          </p:nvPr>
        </p:nvSpPr>
        <p:spPr>
          <a:xfrm>
            <a:off x="729450" y="1956200"/>
            <a:ext cx="7688700" cy="324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In simple words, it is the minimum number of steps needed to change a word to the desired outcome.</a:t>
            </a:r>
            <a:endParaRPr/>
          </a:p>
          <a:p>
            <a:pPr marL="0" lvl="0" indent="0" algn="l" rtl="0">
              <a:lnSpc>
                <a:spcPct val="100000"/>
              </a:lnSpc>
              <a:spcBef>
                <a:spcPts val="1600"/>
              </a:spcBef>
              <a:spcAft>
                <a:spcPts val="0"/>
              </a:spcAft>
              <a:buNone/>
            </a:pPr>
            <a:r>
              <a:rPr lang="en"/>
              <a:t>For example, the Levenshtein distance between "kitten" and "sitting" is 3,since the following three edits change one into the other, and there is no way to do it with fewer than three edits:</a:t>
            </a:r>
            <a:endParaRPr/>
          </a:p>
          <a:p>
            <a:pPr marL="457200" lvl="0" indent="-311150" algn="l" rtl="0">
              <a:lnSpc>
                <a:spcPct val="100000"/>
              </a:lnSpc>
              <a:spcBef>
                <a:spcPts val="1600"/>
              </a:spcBef>
              <a:spcAft>
                <a:spcPts val="0"/>
              </a:spcAft>
              <a:buSzPts val="1300"/>
              <a:buAutoNum type="arabicPeriod"/>
            </a:pPr>
            <a:r>
              <a:rPr lang="en"/>
              <a:t>kitten → sitten (substitution of "s" for "k")</a:t>
            </a:r>
            <a:endParaRPr/>
          </a:p>
          <a:p>
            <a:pPr marL="457200" lvl="0" indent="-311150" algn="l" rtl="0">
              <a:lnSpc>
                <a:spcPct val="100000"/>
              </a:lnSpc>
              <a:spcBef>
                <a:spcPts val="1600"/>
              </a:spcBef>
              <a:spcAft>
                <a:spcPts val="0"/>
              </a:spcAft>
              <a:buSzPts val="1300"/>
              <a:buAutoNum type="arabicPeriod"/>
            </a:pPr>
            <a:r>
              <a:rPr lang="en"/>
              <a:t>sitten → sittin (substitution of "i" for "e")</a:t>
            </a:r>
            <a:endParaRPr/>
          </a:p>
          <a:p>
            <a:pPr marL="457200" lvl="0" indent="-311150" algn="l" rtl="0">
              <a:lnSpc>
                <a:spcPct val="100000"/>
              </a:lnSpc>
              <a:spcBef>
                <a:spcPts val="1600"/>
              </a:spcBef>
              <a:spcAft>
                <a:spcPts val="0"/>
              </a:spcAft>
              <a:buSzPts val="1300"/>
              <a:buAutoNum type="arabicPeriod"/>
            </a:pPr>
            <a:r>
              <a:rPr lang="en"/>
              <a:t>sittin → sitting (insertion of "g" at the end).</a:t>
            </a:r>
            <a:endParaRPr/>
          </a:p>
          <a:p>
            <a:pPr marL="0" lvl="0" indent="0" algn="l" rtl="0">
              <a:lnSpc>
                <a:spcPct val="100000"/>
              </a:lnSpc>
              <a:spcBef>
                <a:spcPts val="1600"/>
              </a:spcBef>
              <a:spcAft>
                <a:spcPts val="0"/>
              </a:spcAft>
              <a:buNone/>
            </a:pPr>
            <a:endParaRPr/>
          </a:p>
          <a:p>
            <a:pPr marL="0" lvl="0" indent="0" algn="l" rtl="0">
              <a:lnSpc>
                <a:spcPct val="100000"/>
              </a:lnSpc>
              <a:spcBef>
                <a:spcPts val="1600"/>
              </a:spcBef>
              <a:spcAft>
                <a:spcPts val="0"/>
              </a:spcAft>
              <a:buNone/>
            </a:pPr>
            <a:r>
              <a:rPr lang="en"/>
              <a:t>There are only 3 possible edits that can be done i.e. Replace, Insert, Delete.</a:t>
            </a:r>
            <a:endParaRPr/>
          </a:p>
          <a:p>
            <a:pPr marL="0" lvl="0" indent="0" algn="l" rtl="0">
              <a:lnSpc>
                <a:spcPct val="100000"/>
              </a:lnSpc>
              <a:spcBef>
                <a:spcPts val="1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Upper and Lower Bounds </a:t>
            </a:r>
            <a:endParaRPr/>
          </a:p>
        </p:txBody>
      </p:sp>
      <p:sp>
        <p:nvSpPr>
          <p:cNvPr id="178" name="Google Shape;178;p2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 	The Levenshtein distance has several simple upper and lower bounds. These include:</a:t>
            </a:r>
            <a:endParaRPr/>
          </a:p>
          <a:p>
            <a:pPr marL="457200" lvl="0" indent="-311150" algn="l" rtl="0">
              <a:lnSpc>
                <a:spcPct val="100000"/>
              </a:lnSpc>
              <a:spcBef>
                <a:spcPts val="1600"/>
              </a:spcBef>
              <a:spcAft>
                <a:spcPts val="0"/>
              </a:spcAft>
              <a:buSzPts val="1300"/>
              <a:buChar char="●"/>
            </a:pPr>
            <a:r>
              <a:rPr lang="en"/>
              <a:t>It is at least the difference of the sizes of the two strings.</a:t>
            </a:r>
            <a:endParaRPr/>
          </a:p>
          <a:p>
            <a:pPr marL="457200" lvl="0" indent="-311150" algn="l" rtl="0">
              <a:lnSpc>
                <a:spcPct val="100000"/>
              </a:lnSpc>
              <a:spcBef>
                <a:spcPts val="1600"/>
              </a:spcBef>
              <a:spcAft>
                <a:spcPts val="0"/>
              </a:spcAft>
              <a:buSzPts val="1300"/>
              <a:buChar char="●"/>
            </a:pPr>
            <a:r>
              <a:rPr lang="en"/>
              <a:t>It is at most the length of the longer string.</a:t>
            </a:r>
            <a:endParaRPr/>
          </a:p>
          <a:p>
            <a:pPr marL="457200" lvl="0" indent="-311150" algn="l" rtl="0">
              <a:lnSpc>
                <a:spcPct val="100000"/>
              </a:lnSpc>
              <a:spcBef>
                <a:spcPts val="1600"/>
              </a:spcBef>
              <a:spcAft>
                <a:spcPts val="0"/>
              </a:spcAft>
              <a:buSzPts val="1300"/>
              <a:buChar char="●"/>
            </a:pPr>
            <a:r>
              <a:rPr lang="en"/>
              <a:t>It is zero if and only if the strings are equal.</a:t>
            </a:r>
            <a:endParaRPr/>
          </a:p>
          <a:p>
            <a:pPr marL="0" lvl="0" indent="0" algn="l" rtl="0">
              <a:lnSpc>
                <a:spcPct val="100000"/>
              </a:lnSpc>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Levenshtein Distance Algorithm(Dynamic Programming)</a:t>
            </a:r>
            <a:endParaRPr/>
          </a:p>
        </p:txBody>
      </p:sp>
      <p:pic>
        <p:nvPicPr>
          <p:cNvPr id="184" name="Google Shape;184;p28"/>
          <p:cNvPicPr preferRelativeResize="0"/>
          <p:nvPr/>
        </p:nvPicPr>
        <p:blipFill>
          <a:blip r:embed="rId3">
            <a:alphaModFix/>
          </a:blip>
          <a:stretch>
            <a:fillRect/>
          </a:stretch>
        </p:blipFill>
        <p:spPr>
          <a:xfrm>
            <a:off x="729450" y="2452300"/>
            <a:ext cx="7688700" cy="25527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Ratio is a built in function of the fuzzywuzzy library that calculate the Levenshtein Distance automatically and rates it on a scale of 100.  Depending on the parameters needed the different keywords that calculate the Levenshtein Distance are:</a:t>
            </a:r>
            <a:endParaRPr/>
          </a:p>
          <a:p>
            <a:pPr marL="457200" lvl="0" indent="-311150" algn="l" rtl="0">
              <a:spcBef>
                <a:spcPts val="1600"/>
              </a:spcBef>
              <a:spcAft>
                <a:spcPts val="0"/>
              </a:spcAft>
              <a:buSzPts val="1300"/>
              <a:buAutoNum type="arabicPeriod"/>
            </a:pPr>
            <a:r>
              <a:rPr lang="en"/>
              <a:t>fuzz.ratio(string1, string2) -&gt; Basic Parameter and looks for exact matches</a:t>
            </a:r>
            <a:endParaRPr/>
          </a:p>
          <a:p>
            <a:pPr marL="457200" lvl="0" indent="-311150" algn="l" rtl="0">
              <a:spcBef>
                <a:spcPts val="0"/>
              </a:spcBef>
              <a:spcAft>
                <a:spcPts val="0"/>
              </a:spcAft>
              <a:buSzPts val="1300"/>
              <a:buAutoNum type="arabicPeriod"/>
            </a:pPr>
            <a:r>
              <a:rPr lang="en"/>
              <a:t>fuzz.partial_ratio(string1, string2) -&gt; Similar to fuzz.ratio but it ignores some symbols like !.</a:t>
            </a:r>
            <a:endParaRPr/>
          </a:p>
          <a:p>
            <a:pPr marL="457200" lvl="0" indent="-311150" algn="l" rtl="0">
              <a:spcBef>
                <a:spcPts val="0"/>
              </a:spcBef>
              <a:spcAft>
                <a:spcPts val="0"/>
              </a:spcAft>
              <a:buSzPts val="1300"/>
              <a:buAutoNum type="arabicPeriod"/>
            </a:pPr>
            <a:r>
              <a:rPr lang="en"/>
              <a:t>fuzz.token_sort_ratio(string1, string2) -&gt; This first sorts the strings to be in the same order before comparing them.</a:t>
            </a:r>
            <a:endParaRPr/>
          </a:p>
          <a:p>
            <a:pPr marL="457200" lvl="0" indent="-311150" algn="l" rtl="0">
              <a:spcBef>
                <a:spcPts val="0"/>
              </a:spcBef>
              <a:spcAft>
                <a:spcPts val="0"/>
              </a:spcAft>
              <a:buSzPts val="1300"/>
              <a:buAutoNum type="arabicPeriod"/>
            </a:pPr>
            <a:r>
              <a:rPr lang="en"/>
              <a:t>fuzz.token_set_ratio(string1, string2) -&gt; This ignores redundant words and calculates the distance.</a:t>
            </a:r>
            <a:endParaRPr/>
          </a:p>
          <a:p>
            <a:pPr marL="914400" lvl="0" indent="0" algn="l" rtl="0">
              <a:spcBef>
                <a:spcPts val="1600"/>
              </a:spcBef>
              <a:spcAft>
                <a:spcPts val="1600"/>
              </a:spcAft>
              <a:buNone/>
            </a:pPr>
            <a:endParaRPr/>
          </a:p>
        </p:txBody>
      </p:sp>
      <p:sp>
        <p:nvSpPr>
          <p:cNvPr id="190" name="Google Shape;190;p2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Simple ratio Usage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Ratio for multiple names</a:t>
            </a:r>
            <a:endParaRPr/>
          </a:p>
        </p:txBody>
      </p:sp>
      <p:sp>
        <p:nvSpPr>
          <p:cNvPr id="196" name="Google Shape;196;p30"/>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process.extract(query, choices) does fuzz.ratio for all the items of the array choice by trying to convert them to the the query string.</a:t>
            </a:r>
            <a:endParaRPr/>
          </a:p>
          <a:p>
            <a:pPr marL="0" lvl="0" indent="0" algn="l" rtl="0">
              <a:spcBef>
                <a:spcPts val="1600"/>
              </a:spcBef>
              <a:spcAft>
                <a:spcPts val="0"/>
              </a:spcAft>
              <a:buNone/>
            </a:pPr>
            <a:r>
              <a:rPr lang="en"/>
              <a:t>process.extractOne(query, choice) calculates the distance of all the items but returns the top/highest one.</a:t>
            </a:r>
            <a:endParaRPr/>
          </a:p>
          <a:p>
            <a:pPr marL="0" lvl="0" indent="0" algn="l" rtl="0">
              <a:spcBef>
                <a:spcPts val="1600"/>
              </a:spcBef>
              <a:spcAft>
                <a:spcPts val="1600"/>
              </a:spcAft>
              <a:buNone/>
            </a:pPr>
            <a:r>
              <a:rPr lang="en"/>
              <a:t>WRatio is another ratio most commonly used as it ignores multiple spaces, and special symbols.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00"/>
        <p:cNvGrpSpPr/>
        <p:nvPr/>
      </p:nvGrpSpPr>
      <p:grpSpPr>
        <a:xfrm>
          <a:off x="0" y="0"/>
          <a:ext cx="0" cy="0"/>
          <a:chOff x="0" y="0"/>
          <a:chExt cx="0" cy="0"/>
        </a:xfrm>
      </p:grpSpPr>
      <p:sp>
        <p:nvSpPr>
          <p:cNvPr id="201" name="Google Shape;201;p31"/>
          <p:cNvSpPr txBox="1"/>
          <p:nvPr/>
        </p:nvSpPr>
        <p:spPr>
          <a:xfrm>
            <a:off x="3211199" y="2176350"/>
            <a:ext cx="3116713" cy="79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200" b="1" i="1" dirty="0">
                <a:solidFill>
                  <a:srgbClr val="FFFFFF"/>
                </a:solidFill>
                <a:latin typeface="Lato"/>
                <a:ea typeface="Lato"/>
                <a:cs typeface="Lato"/>
                <a:sym typeface="Lato"/>
              </a:rPr>
              <a:t>Thank You!</a:t>
            </a:r>
            <a:endParaRPr sz="4200" b="1" i="1" dirty="0">
              <a:solidFill>
                <a:srgbClr val="FFFFFF"/>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ctrTitle"/>
          </p:nvPr>
        </p:nvSpPr>
        <p:spPr>
          <a:xfrm>
            <a:off x="790275" y="1119700"/>
            <a:ext cx="7688100" cy="488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700"/>
              <a:t>Index</a:t>
            </a:r>
            <a:endParaRPr sz="3700"/>
          </a:p>
        </p:txBody>
      </p:sp>
      <p:sp>
        <p:nvSpPr>
          <p:cNvPr id="94" name="Google Shape;94;p14"/>
          <p:cNvSpPr txBox="1">
            <a:spLocks noGrp="1"/>
          </p:cNvSpPr>
          <p:nvPr>
            <p:ph type="subTitle" idx="1"/>
          </p:nvPr>
        </p:nvSpPr>
        <p:spPr>
          <a:xfrm>
            <a:off x="727950" y="1607800"/>
            <a:ext cx="7688100" cy="3454500"/>
          </a:xfrm>
          <a:prstGeom prst="rect">
            <a:avLst/>
          </a:prstGeom>
        </p:spPr>
        <p:txBody>
          <a:bodyPr spcFirstLastPara="1" wrap="square" lIns="91425" tIns="91425" rIns="91425" bIns="91425" anchor="t" anchorCtr="0">
            <a:noAutofit/>
          </a:bodyPr>
          <a:lstStyle/>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 action="ppaction://hlinkshowjump?jump=nextslide"/>
              </a:rPr>
              <a:t>Introduction to the Dataset</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3" action="ppaction://hlinksldjump"/>
              </a:rPr>
              <a:t>Name Cleanser 1</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4" action="ppaction://hlinksldjump"/>
              </a:rPr>
              <a:t>Double Metaphone Algorithm (Soundex)</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5" action="ppaction://hlinksldjump"/>
              </a:rPr>
              <a:t>Rules for Soundex </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6" action="ppaction://hlinksldjump"/>
              </a:rPr>
              <a:t>Metaphone a Soundex Library in Python</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7" action="ppaction://hlinksldjump"/>
              </a:rPr>
              <a:t>Testing the program</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8" action="ppaction://hlinksldjump"/>
              </a:rPr>
              <a:t>Name Cleanser 2</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9" action="ppaction://hlinksldjump"/>
              </a:rPr>
              <a:t>Removing/Changing Unicode Characters</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0" action="ppaction://hlinksldjump"/>
              </a:rPr>
              <a:t>Combining the Data-Frame</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1" action="ppaction://hlinksldjump"/>
              </a:rPr>
              <a:t>FuzzyWuzzy Library in python</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2" action="ppaction://hlinksldjump"/>
              </a:rPr>
              <a:t>Introduction to fuzzywuzzy</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3" action="ppaction://hlinksldjump"/>
              </a:rPr>
              <a:t>Levenshtein Distance</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4" action="ppaction://hlinksldjump"/>
              </a:rPr>
              <a:t>Upper and Lower Bounds</a:t>
            </a:r>
            <a:r>
              <a:rPr lang="en" sz="1100" b="1">
                <a:solidFill>
                  <a:schemeClr val="dk2"/>
                </a:solidFill>
                <a:latin typeface="Raleway"/>
                <a:ea typeface="Raleway"/>
                <a:cs typeface="Raleway"/>
                <a:sym typeface="Raleway"/>
              </a:rPr>
              <a:t> </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5" action="ppaction://hlinksldjump"/>
              </a:rPr>
              <a:t>Levenshtein Distance Algorithm(Dynamic Programming)</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6" action="ppaction://hlinksldjump"/>
              </a:rPr>
              <a:t>Simple ratio Usage</a:t>
            </a:r>
            <a:endParaRPr sz="1100" b="1">
              <a:solidFill>
                <a:schemeClr val="dk2"/>
              </a:solidFill>
              <a:latin typeface="Raleway"/>
              <a:ea typeface="Raleway"/>
              <a:cs typeface="Raleway"/>
              <a:sym typeface="Raleway"/>
            </a:endParaRPr>
          </a:p>
          <a:p>
            <a:pPr marL="457200" lvl="0" indent="-298450" algn="just" rtl="0">
              <a:lnSpc>
                <a:spcPct val="115000"/>
              </a:lnSpc>
              <a:spcBef>
                <a:spcPts val="0"/>
              </a:spcBef>
              <a:spcAft>
                <a:spcPts val="0"/>
              </a:spcAft>
              <a:buClr>
                <a:schemeClr val="dk2"/>
              </a:buClr>
              <a:buSzPts val="1100"/>
              <a:buFont typeface="Raleway"/>
              <a:buAutoNum type="arabicPeriod"/>
            </a:pPr>
            <a:r>
              <a:rPr lang="en" sz="1100" b="1" u="sng">
                <a:solidFill>
                  <a:schemeClr val="hlink"/>
                </a:solidFill>
                <a:latin typeface="Raleway"/>
                <a:ea typeface="Raleway"/>
                <a:cs typeface="Raleway"/>
                <a:sym typeface="Raleway"/>
                <a:hlinkClick r:id="rId17" action="ppaction://hlinksldjump"/>
              </a:rPr>
              <a:t>Ratio for multiple names</a:t>
            </a:r>
            <a:endParaRPr sz="11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Introduction to the Dataset</a:t>
            </a:r>
            <a:endParaRPr/>
          </a:p>
        </p:txBody>
      </p:sp>
      <p:sp>
        <p:nvSpPr>
          <p:cNvPr id="100" name="Google Shape;100;p1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 sz="1100">
                <a:solidFill>
                  <a:srgbClr val="000000"/>
                </a:solidFill>
                <a:latin typeface="Arial"/>
                <a:ea typeface="Arial"/>
                <a:cs typeface="Arial"/>
                <a:sym typeface="Arial"/>
              </a:rPr>
              <a:t>The dataset used is a twitter dataset that contains a Name variable set by the user. They may be of the form </a:t>
            </a:r>
            <a:endParaRPr sz="1100">
              <a:solidFill>
                <a:srgbClr val="000000"/>
              </a:solidFill>
              <a:latin typeface="Arial"/>
              <a:ea typeface="Arial"/>
              <a:cs typeface="Arial"/>
              <a:sym typeface="Arial"/>
            </a:endParaRPr>
          </a:p>
          <a:p>
            <a:pPr marL="457200" lvl="0" indent="-298450" algn="just" rtl="0">
              <a:lnSpc>
                <a:spcPct val="115000"/>
              </a:lnSpc>
              <a:spcBef>
                <a:spcPts val="1600"/>
              </a:spcBef>
              <a:spcAft>
                <a:spcPts val="0"/>
              </a:spcAft>
              <a:buClr>
                <a:srgbClr val="000000"/>
              </a:buClr>
              <a:buSzPts val="1100"/>
              <a:buFont typeface="Arial"/>
              <a:buAutoNum type="arabicPeriod"/>
            </a:pPr>
            <a:r>
              <a:rPr lang="en" sz="1100">
                <a:solidFill>
                  <a:srgbClr val="000000"/>
                </a:solidFill>
                <a:latin typeface="Arial"/>
                <a:ea typeface="Arial"/>
                <a:cs typeface="Arial"/>
                <a:sym typeface="Arial"/>
              </a:rPr>
              <a:t>An artificial name</a:t>
            </a:r>
            <a:endParaRPr sz="1100">
              <a:solidFill>
                <a:srgbClr val="000000"/>
              </a:solidFill>
              <a:latin typeface="Arial"/>
              <a:ea typeface="Arial"/>
              <a:cs typeface="Arial"/>
              <a:sym typeface="Arial"/>
            </a:endParaRPr>
          </a:p>
          <a:p>
            <a:pPr marL="457200" lvl="0" indent="-298450" algn="just" rtl="0">
              <a:lnSpc>
                <a:spcPct val="115000"/>
              </a:lnSpc>
              <a:spcBef>
                <a:spcPts val="0"/>
              </a:spcBef>
              <a:spcAft>
                <a:spcPts val="0"/>
              </a:spcAft>
              <a:buClr>
                <a:srgbClr val="000000"/>
              </a:buClr>
              <a:buSzPts val="1100"/>
              <a:buFont typeface="Arial"/>
              <a:buAutoNum type="arabicPeriod"/>
            </a:pPr>
            <a:r>
              <a:rPr lang="en" sz="1100">
                <a:solidFill>
                  <a:srgbClr val="000000"/>
                </a:solidFill>
                <a:latin typeface="Arial"/>
                <a:ea typeface="Arial"/>
                <a:cs typeface="Arial"/>
                <a:sym typeface="Arial"/>
              </a:rPr>
              <a:t>Surname, last name (or vise versa)</a:t>
            </a:r>
            <a:endParaRPr sz="1100">
              <a:solidFill>
                <a:srgbClr val="000000"/>
              </a:solidFill>
              <a:latin typeface="Arial"/>
              <a:ea typeface="Arial"/>
              <a:cs typeface="Arial"/>
              <a:sym typeface="Arial"/>
            </a:endParaRPr>
          </a:p>
          <a:p>
            <a:pPr marL="457200" lvl="0" indent="-298450" algn="just" rtl="0">
              <a:lnSpc>
                <a:spcPct val="115000"/>
              </a:lnSpc>
              <a:spcBef>
                <a:spcPts val="0"/>
              </a:spcBef>
              <a:spcAft>
                <a:spcPts val="0"/>
              </a:spcAft>
              <a:buClr>
                <a:srgbClr val="000000"/>
              </a:buClr>
              <a:buSzPts val="1100"/>
              <a:buFont typeface="Arial"/>
              <a:buAutoNum type="arabicPeriod"/>
            </a:pPr>
            <a:r>
              <a:rPr lang="en" sz="1100">
                <a:solidFill>
                  <a:srgbClr val="000000"/>
                </a:solidFill>
                <a:latin typeface="Arial"/>
                <a:ea typeface="Arial"/>
                <a:cs typeface="Arial"/>
                <a:sym typeface="Arial"/>
              </a:rPr>
              <a:t>Only last name</a:t>
            </a:r>
            <a:endParaRPr sz="1100">
              <a:solidFill>
                <a:srgbClr val="000000"/>
              </a:solidFill>
              <a:latin typeface="Arial"/>
              <a:ea typeface="Arial"/>
              <a:cs typeface="Arial"/>
              <a:sym typeface="Arial"/>
            </a:endParaRPr>
          </a:p>
          <a:p>
            <a:pPr marL="457200" lvl="0" indent="-298450" algn="just" rtl="0">
              <a:lnSpc>
                <a:spcPct val="115000"/>
              </a:lnSpc>
              <a:spcBef>
                <a:spcPts val="0"/>
              </a:spcBef>
              <a:spcAft>
                <a:spcPts val="0"/>
              </a:spcAft>
              <a:buClr>
                <a:srgbClr val="000000"/>
              </a:buClr>
              <a:buSzPts val="1100"/>
              <a:buFont typeface="Arial"/>
              <a:buAutoNum type="arabicPeriod"/>
            </a:pPr>
            <a:r>
              <a:rPr lang="en" sz="1100">
                <a:solidFill>
                  <a:srgbClr val="000000"/>
                </a:solidFill>
                <a:latin typeface="Arial"/>
                <a:ea typeface="Arial"/>
                <a:cs typeface="Arial"/>
                <a:sym typeface="Arial"/>
              </a:rPr>
              <a:t>Abbreviation of Surname, Middle name or Last name.</a:t>
            </a:r>
            <a:endParaRPr sz="1100">
              <a:solidFill>
                <a:srgbClr val="000000"/>
              </a:solidFill>
              <a:latin typeface="Arial"/>
              <a:ea typeface="Arial"/>
              <a:cs typeface="Arial"/>
              <a:sym typeface="Arial"/>
            </a:endParaRPr>
          </a:p>
          <a:p>
            <a:pPr marL="457200" lvl="0" indent="-298450" algn="just" rtl="0">
              <a:lnSpc>
                <a:spcPct val="115000"/>
              </a:lnSpc>
              <a:spcBef>
                <a:spcPts val="0"/>
              </a:spcBef>
              <a:spcAft>
                <a:spcPts val="0"/>
              </a:spcAft>
              <a:buClr>
                <a:srgbClr val="000000"/>
              </a:buClr>
              <a:buSzPts val="1100"/>
              <a:buFont typeface="Arial"/>
              <a:buAutoNum type="arabicPeriod"/>
            </a:pPr>
            <a:r>
              <a:rPr lang="en" sz="1100">
                <a:solidFill>
                  <a:srgbClr val="000000"/>
                </a:solidFill>
                <a:latin typeface="Arial"/>
                <a:ea typeface="Arial"/>
                <a:cs typeface="Arial"/>
                <a:sym typeface="Arial"/>
              </a:rPr>
              <a:t>Misspelled names etc,.</a:t>
            </a:r>
            <a:endParaRPr sz="1100">
              <a:solidFill>
                <a:srgbClr val="000000"/>
              </a:solidFill>
              <a:latin typeface="Arial"/>
              <a:ea typeface="Arial"/>
              <a:cs typeface="Arial"/>
              <a:sym typeface="Arial"/>
            </a:endParaRPr>
          </a:p>
          <a:p>
            <a:pPr marL="457200" lvl="0" indent="0" algn="just" rtl="0">
              <a:lnSpc>
                <a:spcPct val="115000"/>
              </a:lnSpc>
              <a:spcBef>
                <a:spcPts val="1600"/>
              </a:spcBef>
              <a:spcAft>
                <a:spcPts val="1600"/>
              </a:spcAft>
              <a:buNone/>
            </a:pPr>
            <a:endParaRPr sz="110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Name Cleanser 1</a:t>
            </a:r>
            <a:endParaRPr/>
          </a:p>
        </p:txBody>
      </p:sp>
      <p:sp>
        <p:nvSpPr>
          <p:cNvPr id="106" name="Google Shape;106;p1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1150" algn="just" rtl="0">
              <a:spcBef>
                <a:spcPts val="0"/>
              </a:spcBef>
              <a:spcAft>
                <a:spcPts val="0"/>
              </a:spcAft>
              <a:buSzPts val="1300"/>
              <a:buChar char="●"/>
            </a:pPr>
            <a:r>
              <a:rPr lang="en"/>
              <a:t>We create an array that has all the items we want removed from our name (Ex. Titles, symbols etc).</a:t>
            </a:r>
            <a:endParaRPr/>
          </a:p>
          <a:p>
            <a:pPr marL="457200" lvl="0" indent="-311150" algn="just" rtl="0">
              <a:spcBef>
                <a:spcPts val="0"/>
              </a:spcBef>
              <a:spcAft>
                <a:spcPts val="0"/>
              </a:spcAft>
              <a:buSzPts val="1300"/>
              <a:buChar char="●"/>
            </a:pPr>
            <a:r>
              <a:rPr lang="en"/>
              <a:t>We then create another variable that has the acronym for all the abbreviations in the name if present.</a:t>
            </a:r>
            <a:endParaRPr/>
          </a:p>
          <a:p>
            <a:pPr marL="457200" lvl="0" indent="-311150" algn="just" rtl="0">
              <a:spcBef>
                <a:spcPts val="0"/>
              </a:spcBef>
              <a:spcAft>
                <a:spcPts val="0"/>
              </a:spcAft>
              <a:buSzPts val="1300"/>
              <a:buChar char="●"/>
            </a:pPr>
            <a:r>
              <a:rPr lang="en"/>
              <a:t>We then go through the names in the dataset and then remove the “letters” from the name that belong in the array of items to be removed and then we expand the abbreviations is any.</a:t>
            </a:r>
            <a:endParaRPr/>
          </a:p>
        </p:txBody>
      </p:sp>
      <p:pic>
        <p:nvPicPr>
          <p:cNvPr id="107" name="Google Shape;107;p16"/>
          <p:cNvPicPr preferRelativeResize="0"/>
          <p:nvPr/>
        </p:nvPicPr>
        <p:blipFill>
          <a:blip r:embed="rId3">
            <a:alphaModFix/>
          </a:blip>
          <a:stretch>
            <a:fillRect/>
          </a:stretch>
        </p:blipFill>
        <p:spPr>
          <a:xfrm>
            <a:off x="0" y="3427500"/>
            <a:ext cx="3754650" cy="1483450"/>
          </a:xfrm>
          <a:prstGeom prst="rect">
            <a:avLst/>
          </a:prstGeom>
          <a:noFill/>
          <a:ln>
            <a:noFill/>
          </a:ln>
        </p:spPr>
      </p:pic>
      <p:pic>
        <p:nvPicPr>
          <p:cNvPr id="108" name="Google Shape;108;p16"/>
          <p:cNvPicPr preferRelativeResize="0"/>
          <p:nvPr/>
        </p:nvPicPr>
        <p:blipFill>
          <a:blip r:embed="rId4">
            <a:alphaModFix/>
          </a:blip>
          <a:stretch>
            <a:fillRect/>
          </a:stretch>
        </p:blipFill>
        <p:spPr>
          <a:xfrm>
            <a:off x="3884675" y="3427500"/>
            <a:ext cx="4853824" cy="1483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Double Metaphone Algorithm (Soundex)	</a:t>
            </a:r>
            <a:endParaRPr/>
          </a:p>
        </p:txBody>
      </p:sp>
      <p:sp>
        <p:nvSpPr>
          <p:cNvPr id="114" name="Google Shape;114;p17"/>
          <p:cNvSpPr txBox="1">
            <a:spLocks noGrp="1"/>
          </p:cNvSpPr>
          <p:nvPr>
            <p:ph type="body" idx="1"/>
          </p:nvPr>
        </p:nvSpPr>
        <p:spPr>
          <a:xfrm>
            <a:off x="729450" y="2078875"/>
            <a:ext cx="7688700" cy="23442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
              <a:t>The Soundex algorithm is based on a phonetic categorization of letters of the alphabet by generating 4 Character codes. It  follows a strategy of assigning a numeric value to each category. The numerical assignments are:</a:t>
            </a:r>
            <a:endParaRPr/>
          </a:p>
          <a:p>
            <a:pPr marL="457200" lvl="0" indent="-298450" algn="just" rtl="0">
              <a:lnSpc>
                <a:spcPct val="115000"/>
              </a:lnSpc>
              <a:spcBef>
                <a:spcPts val="1600"/>
              </a:spcBef>
              <a:spcAft>
                <a:spcPts val="0"/>
              </a:spcAft>
              <a:buClr>
                <a:srgbClr val="000000"/>
              </a:buClr>
              <a:buSzPts val="1100"/>
              <a:buFont typeface="Arial"/>
              <a:buChar char="●"/>
            </a:pPr>
            <a:r>
              <a:rPr lang="en"/>
              <a:t>b, f, p, v → 1</a:t>
            </a:r>
            <a:endParaRPr/>
          </a:p>
          <a:p>
            <a:pPr marL="457200" lvl="0" indent="-298450" algn="just" rtl="0">
              <a:lnSpc>
                <a:spcPct val="115000"/>
              </a:lnSpc>
              <a:spcBef>
                <a:spcPts val="0"/>
              </a:spcBef>
              <a:spcAft>
                <a:spcPts val="0"/>
              </a:spcAft>
              <a:buClr>
                <a:srgbClr val="000000"/>
              </a:buClr>
              <a:buSzPts val="1100"/>
              <a:buFont typeface="Arial"/>
              <a:buChar char="●"/>
            </a:pPr>
            <a:r>
              <a:rPr lang="en"/>
              <a:t>c, g, j, k, q, s, x, z → 2</a:t>
            </a:r>
            <a:endParaRPr/>
          </a:p>
          <a:p>
            <a:pPr marL="457200" lvl="0" indent="-298450" algn="just" rtl="0">
              <a:lnSpc>
                <a:spcPct val="115000"/>
              </a:lnSpc>
              <a:spcBef>
                <a:spcPts val="0"/>
              </a:spcBef>
              <a:spcAft>
                <a:spcPts val="0"/>
              </a:spcAft>
              <a:buClr>
                <a:srgbClr val="000000"/>
              </a:buClr>
              <a:buSzPts val="1100"/>
              <a:buFont typeface="Arial"/>
              <a:buChar char="●"/>
            </a:pPr>
            <a:r>
              <a:rPr lang="en"/>
              <a:t>d, t → 3</a:t>
            </a:r>
            <a:endParaRPr/>
          </a:p>
          <a:p>
            <a:pPr marL="457200" lvl="0" indent="-298450" algn="just" rtl="0">
              <a:lnSpc>
                <a:spcPct val="115000"/>
              </a:lnSpc>
              <a:spcBef>
                <a:spcPts val="0"/>
              </a:spcBef>
              <a:spcAft>
                <a:spcPts val="0"/>
              </a:spcAft>
              <a:buClr>
                <a:srgbClr val="000000"/>
              </a:buClr>
              <a:buSzPts val="1100"/>
              <a:buFont typeface="Arial"/>
              <a:buChar char="●"/>
            </a:pPr>
            <a:r>
              <a:rPr lang="en"/>
              <a:t>l → 4</a:t>
            </a:r>
            <a:endParaRPr/>
          </a:p>
          <a:p>
            <a:pPr marL="457200" lvl="0" indent="-298450" algn="just" rtl="0">
              <a:lnSpc>
                <a:spcPct val="115000"/>
              </a:lnSpc>
              <a:spcBef>
                <a:spcPts val="0"/>
              </a:spcBef>
              <a:spcAft>
                <a:spcPts val="0"/>
              </a:spcAft>
              <a:buClr>
                <a:srgbClr val="000000"/>
              </a:buClr>
              <a:buSzPts val="1100"/>
              <a:buFont typeface="Arial"/>
              <a:buChar char="●"/>
            </a:pPr>
            <a:r>
              <a:rPr lang="en"/>
              <a:t>m, n → 5</a:t>
            </a:r>
            <a:endParaRPr/>
          </a:p>
          <a:p>
            <a:pPr marL="457200" lvl="0" indent="-298450" algn="just" rtl="0">
              <a:lnSpc>
                <a:spcPct val="115000"/>
              </a:lnSpc>
              <a:spcBef>
                <a:spcPts val="0"/>
              </a:spcBef>
              <a:spcAft>
                <a:spcPts val="0"/>
              </a:spcAft>
              <a:buClr>
                <a:srgbClr val="000000"/>
              </a:buClr>
              <a:buSzPts val="1100"/>
              <a:buFont typeface="Arial"/>
              <a:buChar char="●"/>
            </a:pPr>
            <a:r>
              <a:rPr lang="en"/>
              <a:t>r → 6</a:t>
            </a:r>
            <a:endParaRPr/>
          </a:p>
          <a:p>
            <a:pPr marL="0" lvl="0" indent="0" algn="just" rtl="0">
              <a:lnSpc>
                <a:spcPct val="115000"/>
              </a:lnSpc>
              <a:spcBef>
                <a:spcPts val="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Rules for Soundex </a:t>
            </a:r>
            <a:endParaRPr/>
          </a:p>
        </p:txBody>
      </p:sp>
      <p:sp>
        <p:nvSpPr>
          <p:cNvPr id="120" name="Google Shape;120;p18"/>
          <p:cNvSpPr txBox="1">
            <a:spLocks noGrp="1"/>
          </p:cNvSpPr>
          <p:nvPr>
            <p:ph type="body" idx="1"/>
          </p:nvPr>
        </p:nvSpPr>
        <p:spPr>
          <a:xfrm>
            <a:off x="729450" y="1934075"/>
            <a:ext cx="7688700" cy="2901000"/>
          </a:xfrm>
          <a:prstGeom prst="rect">
            <a:avLst/>
          </a:prstGeom>
        </p:spPr>
        <p:txBody>
          <a:bodyPr spcFirstLastPara="1" wrap="square" lIns="91425" tIns="91425" rIns="91425" bIns="91425" anchor="t" anchorCtr="0">
            <a:noAutofit/>
          </a:bodyPr>
          <a:lstStyle/>
          <a:p>
            <a:pPr marL="342900" lvl="0" indent="0" algn="just" rtl="0">
              <a:lnSpc>
                <a:spcPct val="115000"/>
              </a:lnSpc>
              <a:spcBef>
                <a:spcPts val="0"/>
              </a:spcBef>
              <a:spcAft>
                <a:spcPts val="0"/>
              </a:spcAft>
              <a:buNone/>
            </a:pPr>
            <a:r>
              <a:rPr lang="en"/>
              <a:t> </a:t>
            </a:r>
            <a:endParaRPr/>
          </a:p>
          <a:p>
            <a:pPr marL="457200" lvl="0" indent="-298450" algn="just" rtl="0">
              <a:lnSpc>
                <a:spcPct val="115000"/>
              </a:lnSpc>
              <a:spcBef>
                <a:spcPts val="0"/>
              </a:spcBef>
              <a:spcAft>
                <a:spcPts val="0"/>
              </a:spcAft>
              <a:buClr>
                <a:srgbClr val="000000"/>
              </a:buClr>
              <a:buSzPts val="1100"/>
              <a:buFont typeface="Arial"/>
              <a:buAutoNum type="arabicPeriod"/>
            </a:pPr>
            <a:r>
              <a:rPr lang="en"/>
              <a:t>Retain the first letter of the name and drop all other occurrences of a, e, i, o, u, y, h, w</a:t>
            </a:r>
            <a:endParaRPr/>
          </a:p>
          <a:p>
            <a:pPr marL="457200" lvl="0" indent="-298450" algn="just" rtl="0">
              <a:lnSpc>
                <a:spcPct val="115000"/>
              </a:lnSpc>
              <a:spcBef>
                <a:spcPts val="0"/>
              </a:spcBef>
              <a:spcAft>
                <a:spcPts val="0"/>
              </a:spcAft>
              <a:buClr>
                <a:srgbClr val="000000"/>
              </a:buClr>
              <a:buSzPts val="1100"/>
              <a:buFont typeface="Arial"/>
              <a:buAutoNum type="arabicPeriod"/>
            </a:pPr>
            <a:r>
              <a:rPr lang="en"/>
              <a:t>Replace consonants with digits shown in the previous slide.</a:t>
            </a:r>
            <a:endParaRPr/>
          </a:p>
          <a:p>
            <a:pPr marL="457200" lvl="0" indent="-298450" algn="just" rtl="0">
              <a:lnSpc>
                <a:spcPct val="115000"/>
              </a:lnSpc>
              <a:spcBef>
                <a:spcPts val="0"/>
              </a:spcBef>
              <a:spcAft>
                <a:spcPts val="0"/>
              </a:spcAft>
              <a:buClr>
                <a:srgbClr val="000000"/>
              </a:buClr>
              <a:buSzPts val="1100"/>
              <a:buFont typeface="Arial"/>
              <a:buAutoNum type="arabicPeriod"/>
            </a:pPr>
            <a:r>
              <a:rPr lang="en"/>
              <a:t>If two or more letters with the same number are adjacent in the original name (before step 1), only retain the first letter; also two letters with the same number separated by 'h' or 'w' are coded as a single number, whereas such letters separated by a vowel are coded twice. This rule also applies to the first letter.</a:t>
            </a:r>
            <a:endParaRPr/>
          </a:p>
          <a:p>
            <a:pPr marL="457200" lvl="0" indent="-298450" algn="just" rtl="0">
              <a:lnSpc>
                <a:spcPct val="115000"/>
              </a:lnSpc>
              <a:spcBef>
                <a:spcPts val="0"/>
              </a:spcBef>
              <a:spcAft>
                <a:spcPts val="0"/>
              </a:spcAft>
              <a:buClr>
                <a:srgbClr val="000000"/>
              </a:buClr>
              <a:buSzPts val="1100"/>
              <a:buFont typeface="Arial"/>
              <a:buAutoNum type="arabicPeriod"/>
            </a:pPr>
            <a:r>
              <a:rPr lang="en"/>
              <a:t>If you have too few letters in your word that you can't assign three numbers, append with zeros until there are three numbers. If you have four or more numbers, retain only the first three.</a:t>
            </a:r>
            <a:endParaRPr/>
          </a:p>
          <a:p>
            <a:pPr marL="457200" lvl="0" indent="0" algn="just" rtl="0">
              <a:lnSpc>
                <a:spcPct val="115000"/>
              </a:lnSpc>
              <a:spcBef>
                <a:spcPts val="0"/>
              </a:spcBef>
              <a:spcAft>
                <a:spcPts val="0"/>
              </a:spcAft>
              <a:buNone/>
            </a:pPr>
            <a:endParaRPr/>
          </a:p>
          <a:p>
            <a:pPr marL="457200" lvl="0" indent="0" algn="just" rtl="0">
              <a:lnSpc>
                <a:spcPct val="115000"/>
              </a:lnSpc>
              <a:spcBef>
                <a:spcPts val="0"/>
              </a:spcBef>
              <a:spcAft>
                <a:spcPts val="0"/>
              </a:spcAft>
              <a:buNone/>
            </a:pPr>
            <a:r>
              <a:rPr lang="en"/>
              <a:t>Examples: "Robert" and "Rupert" return the same string "R163" while "Rubin" yields "R150". "Ashcraft" and "Ashcroft" both yield "A261". "Tymczak" yields "T522" not "T520"</a:t>
            </a:r>
            <a:endParaRPr/>
          </a:p>
          <a:p>
            <a:pPr marL="457200" lvl="0" indent="0" algn="just" rtl="0">
              <a:lnSpc>
                <a:spcPct val="115000"/>
              </a:lnSpc>
              <a:spcBef>
                <a:spcPts val="0"/>
              </a:spcBef>
              <a:spcAft>
                <a:spcPts val="0"/>
              </a:spcAft>
              <a:buNone/>
            </a:pPr>
            <a:endParaRPr/>
          </a:p>
          <a:p>
            <a:pPr marL="0" lvl="0" indent="0" algn="just" rtl="0">
              <a:lnSpc>
                <a:spcPct val="115000"/>
              </a:lnSpc>
              <a:spcBef>
                <a:spcPts val="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title"/>
          </p:nvPr>
        </p:nvSpPr>
        <p:spPr>
          <a:xfrm>
            <a:off x="729450" y="1318650"/>
            <a:ext cx="65310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Metaphone a Soundex Library in Python</a:t>
            </a:r>
            <a:endParaRPr/>
          </a:p>
        </p:txBody>
      </p:sp>
      <p:sp>
        <p:nvSpPr>
          <p:cNvPr id="126" name="Google Shape;126;p19"/>
          <p:cNvSpPr txBox="1">
            <a:spLocks noGrp="1"/>
          </p:cNvSpPr>
          <p:nvPr>
            <p:ph type="body" idx="1"/>
          </p:nvPr>
        </p:nvSpPr>
        <p:spPr>
          <a:xfrm>
            <a:off x="729450" y="2078875"/>
            <a:ext cx="4949700" cy="22611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
              <a:t>Metaphone is a library that performs the assignment of 4 digit character code of names in Python.This library instead of returning the encoded 4 digit character code it tells now “strong” the match is. It returns the threshold i.e., either 0, 1, or 2 indicating WEAK, NORMAL or STRONG respectively. We then check the the threshold and compare the 2 strings and return true and we make respective changes that led to lower results.</a:t>
            </a:r>
            <a:endParaRPr/>
          </a:p>
          <a:p>
            <a:pPr marL="0" lvl="0" indent="0" algn="just" rtl="0">
              <a:lnSpc>
                <a:spcPct val="115000"/>
              </a:lnSpc>
              <a:spcBef>
                <a:spcPts val="1600"/>
              </a:spcBef>
              <a:spcAft>
                <a:spcPts val="0"/>
              </a:spcAft>
              <a:buNone/>
            </a:pPr>
            <a:r>
              <a:rPr lang="en"/>
              <a:t>If none of the conditions are matched then we return false.</a:t>
            </a:r>
            <a:endParaRPr/>
          </a:p>
          <a:p>
            <a:pPr marL="0" lvl="0" indent="0" algn="just" rtl="0">
              <a:lnSpc>
                <a:spcPct val="115000"/>
              </a:lnSpc>
              <a:spcBef>
                <a:spcPts val="1600"/>
              </a:spcBef>
              <a:spcAft>
                <a:spcPts val="1600"/>
              </a:spcAft>
              <a:buNone/>
            </a:pPr>
            <a:endParaRPr/>
          </a:p>
        </p:txBody>
      </p:sp>
      <p:pic>
        <p:nvPicPr>
          <p:cNvPr id="127" name="Google Shape;127;p19"/>
          <p:cNvPicPr preferRelativeResize="0"/>
          <p:nvPr/>
        </p:nvPicPr>
        <p:blipFill>
          <a:blip r:embed="rId3">
            <a:alphaModFix/>
          </a:blip>
          <a:stretch>
            <a:fillRect/>
          </a:stretch>
        </p:blipFill>
        <p:spPr>
          <a:xfrm>
            <a:off x="5679000" y="1908125"/>
            <a:ext cx="3465000" cy="3134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Testing the program</a:t>
            </a:r>
            <a:endParaRPr/>
          </a:p>
        </p:txBody>
      </p:sp>
      <p:sp>
        <p:nvSpPr>
          <p:cNvPr id="133" name="Google Shape;133;p20"/>
          <p:cNvSpPr txBox="1">
            <a:spLocks noGrp="1"/>
          </p:cNvSpPr>
          <p:nvPr>
            <p:ph type="body" idx="1"/>
          </p:nvPr>
        </p:nvSpPr>
        <p:spPr>
          <a:xfrm>
            <a:off x="729450" y="2078875"/>
            <a:ext cx="3743100" cy="2261100"/>
          </a:xfrm>
          <a:prstGeom prst="rect">
            <a:avLst/>
          </a:prstGeom>
        </p:spPr>
        <p:txBody>
          <a:bodyPr spcFirstLastPara="1" wrap="square" lIns="91425" tIns="91425" rIns="91425" bIns="91425" anchor="t" anchorCtr="0">
            <a:noAutofit/>
          </a:bodyPr>
          <a:lstStyle/>
          <a:p>
            <a:pPr marL="0" lvl="0" indent="0" algn="just" rtl="0">
              <a:lnSpc>
                <a:spcPct val="115000"/>
              </a:lnSpc>
              <a:spcBef>
                <a:spcPts val="0"/>
              </a:spcBef>
              <a:spcAft>
                <a:spcPts val="1600"/>
              </a:spcAft>
              <a:buNone/>
            </a:pPr>
            <a:r>
              <a:rPr lang="en"/>
              <a:t>This part of the code is simple, we take all the functions we created above and then test the results on a few items and check if they give the same result. We do this multiple times with the same name but with a few changes like a few extra or no spaces, extra symbols etc.</a:t>
            </a:r>
            <a:endParaRPr/>
          </a:p>
        </p:txBody>
      </p:sp>
      <p:pic>
        <p:nvPicPr>
          <p:cNvPr id="134" name="Google Shape;134;p20"/>
          <p:cNvPicPr preferRelativeResize="0"/>
          <p:nvPr/>
        </p:nvPicPr>
        <p:blipFill>
          <a:blip r:embed="rId3">
            <a:alphaModFix/>
          </a:blip>
          <a:stretch>
            <a:fillRect/>
          </a:stretch>
        </p:blipFill>
        <p:spPr>
          <a:xfrm>
            <a:off x="4472550" y="1297000"/>
            <a:ext cx="4671349" cy="38248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Name Cleanser 2</a:t>
            </a:r>
            <a:endParaRPr/>
          </a:p>
        </p:txBody>
      </p:sp>
      <p:sp>
        <p:nvSpPr>
          <p:cNvPr id="140" name="Google Shape;140;p21"/>
          <p:cNvSpPr txBox="1">
            <a:spLocks noGrp="1"/>
          </p:cNvSpPr>
          <p:nvPr>
            <p:ph type="body" idx="1"/>
          </p:nvPr>
        </p:nvSpPr>
        <p:spPr>
          <a:xfrm flipH="1">
            <a:off x="728700" y="2107300"/>
            <a:ext cx="7690200" cy="28986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a:t>Based on the results of the test program we make changes to the name. The changes may include :</a:t>
            </a:r>
            <a:endParaRPr/>
          </a:p>
          <a:p>
            <a:pPr marL="457200" lvl="0" indent="-311150" algn="just" rtl="0">
              <a:spcBef>
                <a:spcPts val="1600"/>
              </a:spcBef>
              <a:spcAft>
                <a:spcPts val="0"/>
              </a:spcAft>
              <a:buSzPts val="1300"/>
              <a:buAutoNum type="arabicPeriod"/>
            </a:pPr>
            <a:r>
              <a:rPr lang="en"/>
              <a:t>Getting rid of special characters that result in failure.</a:t>
            </a:r>
            <a:endParaRPr/>
          </a:p>
          <a:p>
            <a:pPr marL="457200" lvl="0" indent="-311150" algn="just" rtl="0">
              <a:spcBef>
                <a:spcPts val="0"/>
              </a:spcBef>
              <a:spcAft>
                <a:spcPts val="0"/>
              </a:spcAft>
              <a:buSzPts val="1300"/>
              <a:buAutoNum type="arabicPeriod"/>
            </a:pPr>
            <a:r>
              <a:rPr lang="en"/>
              <a:t>Out of order components i.e., last name before first name are to be sorted in alphabetical order</a:t>
            </a:r>
            <a:endParaRPr/>
          </a:p>
          <a:p>
            <a:pPr marL="457200" lvl="0" indent="-311150" algn="just" rtl="0">
              <a:spcBef>
                <a:spcPts val="0"/>
              </a:spcBef>
              <a:spcAft>
                <a:spcPts val="0"/>
              </a:spcAft>
              <a:buSzPts val="1300"/>
              <a:buAutoNum type="arabicPeriod"/>
            </a:pPr>
            <a:r>
              <a:rPr lang="en"/>
              <a:t>We may want to get rid of unicode characters (ä,ö,ü, etc.) or we may want to convert them to their english equivalent (NFKD).</a:t>
            </a:r>
            <a:endParaRPr/>
          </a:p>
          <a:p>
            <a:pPr marL="457200" lvl="0" indent="0" algn="just"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1485</Words>
  <Application>Microsoft Office PowerPoint</Application>
  <PresentationFormat>On-screen Show (16:9)</PresentationFormat>
  <Paragraphs>100</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Lato</vt:lpstr>
      <vt:lpstr>Raleway</vt:lpstr>
      <vt:lpstr>Arial</vt:lpstr>
      <vt:lpstr>Streamline</vt:lpstr>
      <vt:lpstr>Fuzzy Name Matching Algorithm </vt:lpstr>
      <vt:lpstr>Index</vt:lpstr>
      <vt:lpstr>Introduction to the Dataset</vt:lpstr>
      <vt:lpstr>Name Cleanser 1</vt:lpstr>
      <vt:lpstr>Double Metaphone Algorithm (Soundex) </vt:lpstr>
      <vt:lpstr>Rules for Soundex </vt:lpstr>
      <vt:lpstr>Metaphone a Soundex Library in Python</vt:lpstr>
      <vt:lpstr>Testing the program</vt:lpstr>
      <vt:lpstr>Name Cleanser 2</vt:lpstr>
      <vt:lpstr>Removing/Changing Unicode Characters</vt:lpstr>
      <vt:lpstr>Combining the Data-Frame</vt:lpstr>
      <vt:lpstr>FuzzyWuzzy Library in python</vt:lpstr>
      <vt:lpstr>Introduction to fuzzywuzzy</vt:lpstr>
      <vt:lpstr>Levenshtein Distance</vt:lpstr>
      <vt:lpstr>Upper and Lower Bounds </vt:lpstr>
      <vt:lpstr>Levenshtein Distance Algorithm(Dynamic Programming)</vt:lpstr>
      <vt:lpstr>Simple ratio Usage</vt:lpstr>
      <vt:lpstr>Ratio for multiple names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Fuzzy Name Matching Algorithm </dc:title>
  <cp:lastModifiedBy>Jeevan HM</cp:lastModifiedBy>
  <cp:revision>1</cp:revision>
  <dcterms:modified xsi:type="dcterms:W3CDTF">2020-09-28T12:00:59Z</dcterms:modified>
</cp:coreProperties>
</file>