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Merriweath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fntdata"/><Relationship Id="rId20" Type="http://schemas.openxmlformats.org/officeDocument/2006/relationships/slide" Target="slides/slide15.xml"/><Relationship Id="rId42" Type="http://schemas.openxmlformats.org/officeDocument/2006/relationships/font" Target="fonts/Merriweather-boldItalic.fntdata"/><Relationship Id="rId41" Type="http://schemas.openxmlformats.org/officeDocument/2006/relationships/font" Target="fonts/Merriweather-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Merriweather-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1778a4864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1778a486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1778a4864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1778a486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1778a4864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1778a486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125343ffe_2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125343ffe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125343ffe_2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125343ffe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1778a4864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1778a486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1778a4864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1778a486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1778a4864_0_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1778a486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228a09017_1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228a0901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228a09017_1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228a0901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1778a4864_0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1778a486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1778a4864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1778a486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1778a4864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1778a486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1778a4864_0_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1778a486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1778a4864_0_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1778a486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1778a4864_0_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1778a486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1778a4864_0_1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1778a486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1778a4864_0_1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1778a486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6f73a04f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6f73a04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1300759b7_1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1300759b7_1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1778a486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1778a48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1778a486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1778a48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oauth.net/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REST API </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Authentication Methods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126" name="Google Shape;126;p2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3A4145"/>
                </a:solidFill>
                <a:highlight>
                  <a:srgbClr val="FFFFFF"/>
                </a:highlight>
                <a:latin typeface="Merriweather"/>
                <a:ea typeface="Merriweather"/>
                <a:cs typeface="Merriweather"/>
                <a:sym typeface="Merriweather"/>
              </a:rPr>
              <a:t>API Keys were created as somewhat of a fix to the early authentication issues of HTTP Basic Authentication and other such systems. In this method, a unique generated value is assigned to each first time user, signifying that the user is known. When the user attempts to re-enter the system, their unique key (sometimes generated from their hardware combination and IP data, and other times randomly generated by the server which knows them) is used to prove that they’re the same user as before.</a:t>
            </a:r>
            <a:endParaRPr sz="1350">
              <a:solidFill>
                <a:srgbClr val="3A4145"/>
              </a:solidFill>
              <a:highlight>
                <a:srgbClr val="FFFFFF"/>
              </a:highlight>
              <a:latin typeface="Merriweather"/>
              <a:ea typeface="Merriweather"/>
              <a:cs typeface="Merriweather"/>
              <a:sym typeface="Merriweather"/>
            </a:endParaRPr>
          </a:p>
          <a:p>
            <a:pPr indent="0" lvl="0" marL="0" rtl="0" algn="l">
              <a:spcBef>
                <a:spcPts val="24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API Keys Implementation</a:t>
            </a:r>
            <a:endParaRPr/>
          </a:p>
        </p:txBody>
      </p:sp>
      <p:sp>
        <p:nvSpPr>
          <p:cNvPr id="132" name="Google Shape;132;p23"/>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solidFill>
                  <a:srgbClr val="3A4145"/>
                </a:solidFill>
                <a:highlight>
                  <a:srgbClr val="FFFFFF"/>
                </a:highlight>
                <a:latin typeface="Merriweather"/>
                <a:ea typeface="Merriweather"/>
                <a:cs typeface="Merriweather"/>
                <a:sym typeface="Merriweather"/>
              </a:rPr>
              <a:t>Many API keys are sent in the query string as part of the URL, which makes it easier to discover for someone who should not have access to it. Please do not put any API keys or sensitive information in query string parameters! A better option is to put the API key in the Authorization header.</a:t>
            </a:r>
            <a:endParaRPr/>
          </a:p>
        </p:txBody>
      </p:sp>
      <p:sp>
        <p:nvSpPr>
          <p:cNvPr id="133" name="Google Shape;133;p23"/>
          <p:cNvSpPr txBox="1"/>
          <p:nvPr>
            <p:ph idx="2" type="body"/>
          </p:nvPr>
        </p:nvSpPr>
        <p:spPr>
          <a:xfrm>
            <a:off x="4784650" y="1979050"/>
            <a:ext cx="3999900" cy="22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50">
              <a:solidFill>
                <a:srgbClr val="3A4145"/>
              </a:solidFill>
              <a:highlight>
                <a:srgbClr val="F7FAFB"/>
              </a:highlight>
              <a:latin typeface="Courier New"/>
              <a:ea typeface="Courier New"/>
              <a:cs typeface="Courier New"/>
              <a:sym typeface="Courier New"/>
            </a:endParaRPr>
          </a:p>
          <a:p>
            <a:pPr indent="0" lvl="0" marL="0" rtl="0" algn="l">
              <a:spcBef>
                <a:spcPts val="1600"/>
              </a:spcBef>
              <a:spcAft>
                <a:spcPts val="0"/>
              </a:spcAft>
              <a:buNone/>
            </a:pPr>
            <a:r>
              <a:rPr lang="en" sz="1650">
                <a:solidFill>
                  <a:srgbClr val="3A4145"/>
                </a:solidFill>
                <a:highlight>
                  <a:srgbClr val="F7FAFB"/>
                </a:highlight>
                <a:latin typeface="Courier New"/>
                <a:ea typeface="Courier New"/>
                <a:cs typeface="Courier New"/>
                <a:sym typeface="Courier New"/>
              </a:rPr>
              <a:t>Example:</a:t>
            </a:r>
            <a:endParaRPr sz="1650">
              <a:solidFill>
                <a:srgbClr val="3A4145"/>
              </a:solidFill>
              <a:highlight>
                <a:srgbClr val="F7FAFB"/>
              </a:highlight>
              <a:latin typeface="Courier New"/>
              <a:ea typeface="Courier New"/>
              <a:cs typeface="Courier New"/>
              <a:sym typeface="Courier New"/>
            </a:endParaRPr>
          </a:p>
          <a:p>
            <a:pPr indent="0" lvl="0" marL="0" rtl="0" algn="l">
              <a:spcBef>
                <a:spcPts val="1600"/>
              </a:spcBef>
              <a:spcAft>
                <a:spcPts val="1600"/>
              </a:spcAft>
              <a:buNone/>
            </a:pPr>
            <a:r>
              <a:rPr lang="en" sz="1250">
                <a:solidFill>
                  <a:srgbClr val="3A4145"/>
                </a:solidFill>
                <a:highlight>
                  <a:srgbClr val="F7FAFB"/>
                </a:highlight>
                <a:latin typeface="Courier New"/>
                <a:ea typeface="Courier New"/>
                <a:cs typeface="Courier New"/>
                <a:sym typeface="Courier New"/>
              </a:rPr>
              <a:t>Authorization: Apikey 1234567890abcdef</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135675" y="347750"/>
            <a:ext cx="2808000" cy="13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Where to find/use API Keys</a:t>
            </a:r>
            <a:endParaRPr sz="2000"/>
          </a:p>
        </p:txBody>
      </p:sp>
      <p:sp>
        <p:nvSpPr>
          <p:cNvPr id="139" name="Google Shape;139;p24"/>
          <p:cNvSpPr txBox="1"/>
          <p:nvPr/>
        </p:nvSpPr>
        <p:spPr>
          <a:xfrm>
            <a:off x="3727025" y="607750"/>
            <a:ext cx="5022900" cy="4189200"/>
          </a:xfrm>
          <a:prstGeom prst="rect">
            <a:avLst/>
          </a:prstGeom>
          <a:noFill/>
          <a:ln>
            <a:noFill/>
          </a:ln>
        </p:spPr>
        <p:txBody>
          <a:bodyPr anchorCtr="0" anchor="t" bIns="91425" lIns="91425" spcFirstLastPara="1" rIns="91425" wrap="square" tIns="91425">
            <a:noAutofit/>
          </a:bodyPr>
          <a:lstStyle/>
          <a:p>
            <a:pPr indent="-403225" lvl="0" marL="457200" rtl="0" algn="l">
              <a:lnSpc>
                <a:spcPct val="115000"/>
              </a:lnSpc>
              <a:spcBef>
                <a:spcPts val="500"/>
              </a:spcBef>
              <a:spcAft>
                <a:spcPts val="0"/>
              </a:spcAft>
              <a:buClr>
                <a:srgbClr val="3A4145"/>
              </a:buClr>
              <a:buSzPts val="2750"/>
              <a:buFont typeface="Merriweather"/>
              <a:buChar char="●"/>
            </a:pPr>
            <a:r>
              <a:rPr lang="en" sz="2750">
                <a:solidFill>
                  <a:srgbClr val="3A4145"/>
                </a:solidFill>
                <a:highlight>
                  <a:srgbClr val="FFFFFF"/>
                </a:highlight>
                <a:latin typeface="Merriweather"/>
                <a:ea typeface="Merriweather"/>
                <a:cs typeface="Merriweather"/>
                <a:sym typeface="Merriweather"/>
              </a:rPr>
              <a:t>Authorization Header</a:t>
            </a:r>
            <a:endParaRPr sz="2750">
              <a:solidFill>
                <a:srgbClr val="3A4145"/>
              </a:solidFill>
              <a:highlight>
                <a:srgbClr val="FFFFFF"/>
              </a:highlight>
              <a:latin typeface="Merriweather"/>
              <a:ea typeface="Merriweather"/>
              <a:cs typeface="Merriweather"/>
              <a:sym typeface="Merriweather"/>
            </a:endParaRPr>
          </a:p>
          <a:p>
            <a:pPr indent="-403225" lvl="0" marL="457200" rtl="0" algn="l">
              <a:lnSpc>
                <a:spcPct val="115000"/>
              </a:lnSpc>
              <a:spcBef>
                <a:spcPts val="0"/>
              </a:spcBef>
              <a:spcAft>
                <a:spcPts val="0"/>
              </a:spcAft>
              <a:buClr>
                <a:srgbClr val="3A4145"/>
              </a:buClr>
              <a:buSzPts val="2750"/>
              <a:buFont typeface="Merriweather"/>
              <a:buChar char="●"/>
            </a:pPr>
            <a:r>
              <a:rPr lang="en" sz="2750">
                <a:solidFill>
                  <a:srgbClr val="3A4145"/>
                </a:solidFill>
                <a:highlight>
                  <a:srgbClr val="FFFFFF"/>
                </a:highlight>
                <a:latin typeface="Merriweather"/>
                <a:ea typeface="Merriweather"/>
                <a:cs typeface="Merriweather"/>
                <a:sym typeface="Merriweather"/>
              </a:rPr>
              <a:t>Basic Auth</a:t>
            </a:r>
            <a:endParaRPr sz="2750">
              <a:solidFill>
                <a:srgbClr val="3A4145"/>
              </a:solidFill>
              <a:highlight>
                <a:srgbClr val="FFFFFF"/>
              </a:highlight>
              <a:latin typeface="Merriweather"/>
              <a:ea typeface="Merriweather"/>
              <a:cs typeface="Merriweather"/>
              <a:sym typeface="Merriweather"/>
            </a:endParaRPr>
          </a:p>
          <a:p>
            <a:pPr indent="-403225" lvl="0" marL="457200" rtl="0" algn="l">
              <a:lnSpc>
                <a:spcPct val="115000"/>
              </a:lnSpc>
              <a:spcBef>
                <a:spcPts val="0"/>
              </a:spcBef>
              <a:spcAft>
                <a:spcPts val="0"/>
              </a:spcAft>
              <a:buClr>
                <a:srgbClr val="3A4145"/>
              </a:buClr>
              <a:buSzPts val="2750"/>
              <a:buFont typeface="Merriweather"/>
              <a:buChar char="●"/>
            </a:pPr>
            <a:r>
              <a:rPr lang="en" sz="2750">
                <a:solidFill>
                  <a:srgbClr val="3A4145"/>
                </a:solidFill>
                <a:highlight>
                  <a:srgbClr val="FFFFFF"/>
                </a:highlight>
                <a:latin typeface="Merriweather"/>
                <a:ea typeface="Merriweather"/>
                <a:cs typeface="Merriweather"/>
                <a:sym typeface="Merriweather"/>
              </a:rPr>
              <a:t>Body Data</a:t>
            </a:r>
            <a:endParaRPr sz="2750">
              <a:solidFill>
                <a:srgbClr val="3A4145"/>
              </a:solidFill>
              <a:highlight>
                <a:srgbClr val="FFFFFF"/>
              </a:highlight>
              <a:latin typeface="Merriweather"/>
              <a:ea typeface="Merriweather"/>
              <a:cs typeface="Merriweather"/>
              <a:sym typeface="Merriweather"/>
            </a:endParaRPr>
          </a:p>
          <a:p>
            <a:pPr indent="-403225" lvl="0" marL="457200" rtl="0" algn="l">
              <a:lnSpc>
                <a:spcPct val="115000"/>
              </a:lnSpc>
              <a:spcBef>
                <a:spcPts val="0"/>
              </a:spcBef>
              <a:spcAft>
                <a:spcPts val="0"/>
              </a:spcAft>
              <a:buClr>
                <a:srgbClr val="3A4145"/>
              </a:buClr>
              <a:buSzPts val="2750"/>
              <a:buFont typeface="Merriweather"/>
              <a:buChar char="●"/>
            </a:pPr>
            <a:r>
              <a:rPr lang="en" sz="2750">
                <a:solidFill>
                  <a:srgbClr val="3A4145"/>
                </a:solidFill>
                <a:highlight>
                  <a:srgbClr val="FFFFFF"/>
                </a:highlight>
                <a:latin typeface="Merriweather"/>
                <a:ea typeface="Merriweather"/>
                <a:cs typeface="Merriweather"/>
                <a:sym typeface="Merriweather"/>
              </a:rPr>
              <a:t>Custom Header</a:t>
            </a:r>
            <a:endParaRPr sz="2750">
              <a:solidFill>
                <a:srgbClr val="3A4145"/>
              </a:solidFill>
              <a:highlight>
                <a:srgbClr val="FFFFFF"/>
              </a:highlight>
              <a:latin typeface="Merriweather"/>
              <a:ea typeface="Merriweather"/>
              <a:cs typeface="Merriweather"/>
              <a:sym typeface="Merriweather"/>
            </a:endParaRPr>
          </a:p>
          <a:p>
            <a:pPr indent="-403225" lvl="0" marL="457200" rtl="0" algn="l">
              <a:lnSpc>
                <a:spcPct val="115000"/>
              </a:lnSpc>
              <a:spcBef>
                <a:spcPts val="0"/>
              </a:spcBef>
              <a:spcAft>
                <a:spcPts val="0"/>
              </a:spcAft>
              <a:buClr>
                <a:srgbClr val="3A4145"/>
              </a:buClr>
              <a:buSzPts val="2750"/>
              <a:buFont typeface="Merriweather"/>
              <a:buChar char="●"/>
            </a:pPr>
            <a:r>
              <a:rPr lang="en" sz="2750">
                <a:solidFill>
                  <a:srgbClr val="3A4145"/>
                </a:solidFill>
                <a:highlight>
                  <a:srgbClr val="FFFFFF"/>
                </a:highlight>
                <a:latin typeface="Merriweather"/>
                <a:ea typeface="Merriweather"/>
                <a:cs typeface="Merriweather"/>
                <a:sym typeface="Merriweather"/>
              </a:rPr>
              <a:t>Query String</a:t>
            </a:r>
            <a:endParaRPr sz="2750">
              <a:solidFill>
                <a:srgbClr val="3A4145"/>
              </a:solidFill>
              <a:highlight>
                <a:srgbClr val="FFFFFF"/>
              </a:highlight>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135675" y="347750"/>
            <a:ext cx="2808000" cy="13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Features of API Keys</a:t>
            </a:r>
            <a:endParaRPr sz="2000"/>
          </a:p>
        </p:txBody>
      </p:sp>
      <p:sp>
        <p:nvSpPr>
          <p:cNvPr id="145" name="Google Shape;145;p25"/>
          <p:cNvSpPr txBox="1"/>
          <p:nvPr/>
        </p:nvSpPr>
        <p:spPr>
          <a:xfrm>
            <a:off x="3727025" y="607750"/>
            <a:ext cx="5022900" cy="41892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500"/>
              </a:spcBef>
              <a:spcAft>
                <a:spcPts val="0"/>
              </a:spcAft>
              <a:buClr>
                <a:srgbClr val="3A4145"/>
              </a:buClr>
              <a:buSzPts val="1350"/>
              <a:buFont typeface="Merriweather"/>
              <a:buChar char="●"/>
            </a:pPr>
            <a:r>
              <a:rPr b="1" lang="en" sz="1350">
                <a:solidFill>
                  <a:srgbClr val="3A4145"/>
                </a:solidFill>
                <a:highlight>
                  <a:srgbClr val="FFFFFF"/>
                </a:highlight>
                <a:latin typeface="Merriweather"/>
                <a:ea typeface="Merriweather"/>
                <a:cs typeface="Merriweather"/>
                <a:sym typeface="Merriweather"/>
              </a:rPr>
              <a:t>API Keys are simple</a:t>
            </a:r>
            <a:r>
              <a:rPr lang="en" sz="1350">
                <a:solidFill>
                  <a:srgbClr val="3A4145"/>
                </a:solidFill>
                <a:highlight>
                  <a:srgbClr val="FFFFFF"/>
                </a:highlight>
                <a:latin typeface="Merriweather"/>
                <a:ea typeface="Merriweather"/>
                <a:cs typeface="Merriweather"/>
                <a:sym typeface="Merriweather"/>
              </a:rPr>
              <a:t>. </a:t>
            </a:r>
            <a:endParaRPr sz="1350">
              <a:solidFill>
                <a:srgbClr val="3A4145"/>
              </a:solidFill>
              <a:highlight>
                <a:srgbClr val="FFFFFF"/>
              </a:highlight>
              <a:latin typeface="Merriweather"/>
              <a:ea typeface="Merriweather"/>
              <a:cs typeface="Merriweather"/>
              <a:sym typeface="Merriweather"/>
            </a:endParaRPr>
          </a:p>
          <a:p>
            <a:pPr indent="-314325" lvl="0" marL="457200" rtl="0" algn="l">
              <a:lnSpc>
                <a:spcPct val="115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The use of a single identifier is simple, and for some use cases, the best solution. </a:t>
            </a:r>
            <a:endParaRPr sz="1350">
              <a:solidFill>
                <a:srgbClr val="3A4145"/>
              </a:solidFill>
              <a:highlight>
                <a:srgbClr val="FFFFFF"/>
              </a:highlight>
              <a:latin typeface="Merriweather"/>
              <a:ea typeface="Merriweather"/>
              <a:cs typeface="Merriweather"/>
              <a:sym typeface="Merriweather"/>
            </a:endParaRPr>
          </a:p>
          <a:p>
            <a:pPr indent="-314325" lvl="1" marL="800100" rtl="0" algn="l">
              <a:lnSpc>
                <a:spcPct val="115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For instance, if an API is limited specifically in functionality where “read” is the only possible command, an API Key can be an adequate solution. Without the need to edit, modify, or delete, security is a lower concern.</a:t>
            </a:r>
            <a:endParaRPr sz="1350">
              <a:solidFill>
                <a:srgbClr val="3A4145"/>
              </a:solidFill>
              <a:highlight>
                <a:srgbClr val="FFFFFF"/>
              </a:highlight>
              <a:latin typeface="Merriweather"/>
              <a:ea typeface="Merriweather"/>
              <a:cs typeface="Merriweather"/>
              <a:sym typeface="Merriweather"/>
            </a:endParaRPr>
          </a:p>
          <a:p>
            <a:pPr indent="-314325" lvl="0" marL="457200" rtl="0" algn="l">
              <a:lnSpc>
                <a:spcPct val="115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They are secure.</a:t>
            </a:r>
            <a:endParaRPr sz="1350">
              <a:solidFill>
                <a:srgbClr val="3A4145"/>
              </a:solidFill>
              <a:highlight>
                <a:srgbClr val="FFFFFF"/>
              </a:highlight>
              <a:latin typeface="Merriweather"/>
              <a:ea typeface="Merriweather"/>
              <a:cs typeface="Merriweather"/>
              <a:sym typeface="Merriweather"/>
            </a:endParaRPr>
          </a:p>
          <a:p>
            <a:pPr indent="-314325" lvl="0" marL="457200" rtl="0" algn="l">
              <a:lnSpc>
                <a:spcPct val="115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They uses unique identification for every individual.</a:t>
            </a:r>
            <a:endParaRPr sz="1350">
              <a:solidFill>
                <a:srgbClr val="3A4145"/>
              </a:solidFill>
              <a:highlight>
                <a:srgbClr val="FFFFFF"/>
              </a:highlight>
              <a:latin typeface="Merriweather"/>
              <a:ea typeface="Merriweather"/>
              <a:cs typeface="Merriweather"/>
              <a:sym typeface="Merriweather"/>
            </a:endParaRPr>
          </a:p>
          <a:p>
            <a:pPr indent="-314325" lvl="0" marL="457200" rtl="0" algn="l">
              <a:lnSpc>
                <a:spcPct val="115000"/>
              </a:lnSpc>
              <a:spcBef>
                <a:spcPts val="0"/>
              </a:spcBef>
              <a:spcAft>
                <a:spcPts val="0"/>
              </a:spcAft>
              <a:buClr>
                <a:srgbClr val="3A4145"/>
              </a:buClr>
              <a:buSzPts val="1350"/>
              <a:buFont typeface="Merriweather"/>
              <a:buChar char="●"/>
            </a:pPr>
            <a:r>
              <a:t/>
            </a:r>
            <a:endParaRPr sz="1350">
              <a:solidFill>
                <a:srgbClr val="3A4145"/>
              </a:solidFill>
              <a:highlight>
                <a:srgbClr val="FFFFFF"/>
              </a:highlight>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135675" y="347750"/>
            <a:ext cx="2808000" cy="13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Disadvantages </a:t>
            </a:r>
            <a:r>
              <a:rPr lang="en" sz="2800"/>
              <a:t> of API Keys</a:t>
            </a:r>
            <a:endParaRPr sz="2000"/>
          </a:p>
        </p:txBody>
      </p:sp>
      <p:sp>
        <p:nvSpPr>
          <p:cNvPr id="151" name="Google Shape;151;p26"/>
          <p:cNvSpPr txBox="1"/>
          <p:nvPr/>
        </p:nvSpPr>
        <p:spPr>
          <a:xfrm>
            <a:off x="3727025" y="607750"/>
            <a:ext cx="5022900" cy="41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4800"/>
              </a:spcAft>
              <a:buNone/>
            </a:pPr>
            <a:r>
              <a:rPr lang="en" sz="1350">
                <a:solidFill>
                  <a:srgbClr val="3A4145"/>
                </a:solidFill>
                <a:highlight>
                  <a:srgbClr val="FFFFFF"/>
                </a:highlight>
                <a:latin typeface="Merriweather"/>
                <a:ea typeface="Merriweather"/>
                <a:cs typeface="Merriweather"/>
                <a:sym typeface="Merriweather"/>
              </a:rPr>
              <a:t>The problem, however, is that anyone who makes a request to a service, transmits their key and in theory, this key can be picked up just as easy as any network transmission, and if any point in the entire network is insecure, the entire network is exposed.</a:t>
            </a:r>
            <a:endParaRPr sz="1350">
              <a:solidFill>
                <a:srgbClr val="3A4145"/>
              </a:solidFill>
              <a:highlight>
                <a:srgbClr val="FFFFFF"/>
              </a:highlight>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OAuth 2.0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62" name="Google Shape;162;p28"/>
          <p:cNvSpPr txBox="1"/>
          <p:nvPr>
            <p:ph idx="1" type="body"/>
          </p:nvPr>
        </p:nvSpPr>
        <p:spPr>
          <a:xfrm>
            <a:off x="471900" y="1919075"/>
            <a:ext cx="8222100" cy="30159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Arial"/>
              <a:buChar char="●"/>
            </a:pPr>
            <a:r>
              <a:rPr lang="en" sz="2100">
                <a:solidFill>
                  <a:srgbClr val="000000"/>
                </a:solidFill>
                <a:highlight>
                  <a:srgbClr val="FFFFFF"/>
                </a:highlight>
                <a:uFill>
                  <a:noFill/>
                </a:uFill>
                <a:latin typeface="Arial"/>
                <a:ea typeface="Arial"/>
                <a:cs typeface="Arial"/>
                <a:sym typeface="Arial"/>
                <a:hlinkClick r:id="rId3"/>
              </a:rPr>
              <a:t>OAuth 2.0</a:t>
            </a:r>
            <a:r>
              <a:rPr lang="en" sz="2100">
                <a:solidFill>
                  <a:srgbClr val="000000"/>
                </a:solidFill>
                <a:highlight>
                  <a:srgbClr val="FFFFFF"/>
                </a:highlight>
                <a:latin typeface="Arial"/>
                <a:ea typeface="Arial"/>
                <a:cs typeface="Arial"/>
                <a:sym typeface="Arial"/>
              </a:rPr>
              <a:t> is an authorization protocol that gives an API client limited access to user data on a web server.</a:t>
            </a:r>
            <a:endParaRPr sz="2100">
              <a:solidFill>
                <a:srgbClr val="000000"/>
              </a:solidFill>
              <a:highlight>
                <a:srgbClr val="FFFFFF"/>
              </a:highlight>
              <a:latin typeface="Arial"/>
              <a:ea typeface="Arial"/>
              <a:cs typeface="Arial"/>
              <a:sym typeface="Arial"/>
            </a:endParaRPr>
          </a:p>
          <a:p>
            <a:pPr indent="-361950" lvl="0" marL="457200" rtl="0" algn="l">
              <a:spcBef>
                <a:spcPts val="0"/>
              </a:spcBef>
              <a:spcAft>
                <a:spcPts val="0"/>
              </a:spcAft>
              <a:buClr>
                <a:srgbClr val="000000"/>
              </a:buClr>
              <a:buSzPts val="2100"/>
              <a:buFont typeface="Arial"/>
              <a:buChar char="●"/>
            </a:pPr>
            <a:r>
              <a:rPr lang="en" sz="2100">
                <a:solidFill>
                  <a:srgbClr val="000000"/>
                </a:solidFill>
                <a:highlight>
                  <a:srgbClr val="FFFFFF"/>
                </a:highlight>
                <a:latin typeface="Arial"/>
                <a:ea typeface="Arial"/>
                <a:cs typeface="Arial"/>
                <a:sym typeface="Arial"/>
              </a:rPr>
              <a:t>More specifically, OAuth is a standard that apps can use to provide client applications with “secure delegated access” i.e handing over the authentication to another user.</a:t>
            </a:r>
            <a:endParaRPr sz="2100">
              <a:solidFill>
                <a:srgbClr val="000000"/>
              </a:solidFill>
              <a:highlight>
                <a:srgbClr val="FFFFFF"/>
              </a:highlight>
              <a:latin typeface="Arial"/>
              <a:ea typeface="Arial"/>
              <a:cs typeface="Arial"/>
              <a:sym typeface="Arial"/>
            </a:endParaRPr>
          </a:p>
          <a:p>
            <a:pPr indent="-361950" lvl="0" marL="457200" rtl="0" algn="l">
              <a:spcBef>
                <a:spcPts val="0"/>
              </a:spcBef>
              <a:spcAft>
                <a:spcPts val="0"/>
              </a:spcAft>
              <a:buClr>
                <a:srgbClr val="000000"/>
              </a:buClr>
              <a:buSzPts val="2100"/>
              <a:buFont typeface="Arial"/>
              <a:buChar char="●"/>
            </a:pPr>
            <a:r>
              <a:rPr lang="en" sz="2100">
                <a:solidFill>
                  <a:srgbClr val="000000"/>
                </a:solidFill>
                <a:highlight>
                  <a:srgbClr val="FFFFFF"/>
                </a:highlight>
                <a:latin typeface="Arial"/>
                <a:ea typeface="Arial"/>
                <a:cs typeface="Arial"/>
                <a:sym typeface="Arial"/>
              </a:rPr>
              <a:t>OAuth 2.0 is the best choice for identifying personal user accounts and granting proper permissions.</a:t>
            </a:r>
            <a:endParaRPr sz="2100">
              <a:solidFill>
                <a:srgbClr val="000000"/>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OAuth?</a:t>
            </a:r>
            <a:endParaRPr/>
          </a:p>
        </p:txBody>
      </p:sp>
      <p:sp>
        <p:nvSpPr>
          <p:cNvPr id="168" name="Google Shape;168;p29"/>
          <p:cNvSpPr txBox="1"/>
          <p:nvPr>
            <p:ph idx="1" type="body"/>
          </p:nvPr>
        </p:nvSpPr>
        <p:spPr>
          <a:xfrm>
            <a:off x="146375" y="1784000"/>
            <a:ext cx="3834600" cy="330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rgbClr val="000000"/>
                </a:solidFill>
                <a:highlight>
                  <a:srgbClr val="FFFFFF"/>
                </a:highlight>
                <a:latin typeface="Arial"/>
                <a:ea typeface="Arial"/>
                <a:cs typeface="Arial"/>
                <a:sym typeface="Arial"/>
              </a:rPr>
              <a:t>To create a better system for the web, federated identity was created for single sign-on (SSO). In this scenario, an end user talks to their identity provider, and the identity provider generates a request token which it hands off to the application to authenticate the user. The application trusts the identity provider. As long as that trust relationship works with the signed assertion, you’re good to go. The diagram below shows how this works.</a:t>
            </a:r>
            <a:endParaRPr sz="1700">
              <a:solidFill>
                <a:srgbClr val="000000"/>
              </a:solidFill>
            </a:endParaRPr>
          </a:p>
        </p:txBody>
      </p:sp>
      <p:sp>
        <p:nvSpPr>
          <p:cNvPr id="169" name="Google Shape;169;p29"/>
          <p:cNvSpPr txBox="1"/>
          <p:nvPr>
            <p:ph idx="2" type="body"/>
          </p:nvPr>
        </p:nvSpPr>
        <p:spPr>
          <a:xfrm>
            <a:off x="46941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0" name="Google Shape;170;p29"/>
          <p:cNvPicPr preferRelativeResize="0"/>
          <p:nvPr/>
        </p:nvPicPr>
        <p:blipFill>
          <a:blip r:embed="rId3">
            <a:alphaModFix/>
          </a:blip>
          <a:stretch>
            <a:fillRect/>
          </a:stretch>
        </p:blipFill>
        <p:spPr>
          <a:xfrm>
            <a:off x="3980850" y="1726075"/>
            <a:ext cx="5097150" cy="341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Tokens  </a:t>
            </a:r>
            <a:endParaRPr/>
          </a:p>
        </p:txBody>
      </p:sp>
      <p:sp>
        <p:nvSpPr>
          <p:cNvPr id="176" name="Google Shape;176;p30"/>
          <p:cNvSpPr txBox="1"/>
          <p:nvPr>
            <p:ph idx="1" type="body"/>
          </p:nvPr>
        </p:nvSpPr>
        <p:spPr>
          <a:xfrm>
            <a:off x="471900" y="1656575"/>
            <a:ext cx="8222100" cy="31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50">
                <a:solidFill>
                  <a:srgbClr val="000000"/>
                </a:solidFill>
                <a:highlight>
                  <a:srgbClr val="FFFFFF"/>
                </a:highlight>
                <a:latin typeface="Arial"/>
                <a:ea typeface="Arial"/>
                <a:cs typeface="Arial"/>
                <a:sym typeface="Arial"/>
              </a:rPr>
              <a:t>The most common implementations of OAuth use one or both of these tokens instead:</a:t>
            </a:r>
            <a:endParaRPr sz="1850">
              <a:solidFill>
                <a:srgbClr val="000000"/>
              </a:solidFill>
              <a:highlight>
                <a:srgbClr val="FFFFFF"/>
              </a:highlight>
              <a:latin typeface="Arial"/>
              <a:ea typeface="Arial"/>
              <a:cs typeface="Arial"/>
              <a:sym typeface="Arial"/>
            </a:endParaRPr>
          </a:p>
          <a:p>
            <a:pPr indent="-346075" lvl="0" marL="457200" rtl="0" algn="l">
              <a:spcBef>
                <a:spcPts val="2400"/>
              </a:spcBef>
              <a:spcAft>
                <a:spcPts val="0"/>
              </a:spcAft>
              <a:buClr>
                <a:srgbClr val="000000"/>
              </a:buClr>
              <a:buSzPts val="1850"/>
              <a:buFont typeface="Merriweather"/>
              <a:buChar char="●"/>
            </a:pPr>
            <a:r>
              <a:rPr b="1" lang="en" sz="1850">
                <a:solidFill>
                  <a:srgbClr val="000000"/>
                </a:solidFill>
                <a:highlight>
                  <a:srgbClr val="FFFFFF"/>
                </a:highlight>
                <a:latin typeface="Arial"/>
                <a:ea typeface="Arial"/>
                <a:cs typeface="Arial"/>
                <a:sym typeface="Arial"/>
              </a:rPr>
              <a:t>access token</a:t>
            </a:r>
            <a:r>
              <a:rPr lang="en" sz="1850">
                <a:solidFill>
                  <a:srgbClr val="000000"/>
                </a:solidFill>
                <a:highlight>
                  <a:srgbClr val="FFFFFF"/>
                </a:highlight>
                <a:latin typeface="Arial"/>
                <a:ea typeface="Arial"/>
                <a:cs typeface="Arial"/>
                <a:sym typeface="Arial"/>
              </a:rPr>
              <a:t>: These are sent by authorization servers like an API key, it allows the application to access a user’s data; optionally, access tokens can expire.</a:t>
            </a:r>
            <a:endParaRPr sz="1850">
              <a:solidFill>
                <a:srgbClr val="000000"/>
              </a:solidFill>
              <a:highlight>
                <a:srgbClr val="FFFFFF"/>
              </a:highlight>
              <a:latin typeface="Arial"/>
              <a:ea typeface="Arial"/>
              <a:cs typeface="Arial"/>
              <a:sym typeface="Arial"/>
            </a:endParaRPr>
          </a:p>
          <a:p>
            <a:pPr indent="-346075" lvl="0" marL="457200" rtl="0" algn="l">
              <a:spcBef>
                <a:spcPts val="0"/>
              </a:spcBef>
              <a:spcAft>
                <a:spcPts val="0"/>
              </a:spcAft>
              <a:buClr>
                <a:srgbClr val="000000"/>
              </a:buClr>
              <a:buSzPts val="1850"/>
              <a:buFont typeface="Merriweather"/>
              <a:buChar char="●"/>
            </a:pPr>
            <a:r>
              <a:rPr b="1" lang="en" sz="1850">
                <a:solidFill>
                  <a:srgbClr val="000000"/>
                </a:solidFill>
                <a:highlight>
                  <a:srgbClr val="FFFFFF"/>
                </a:highlight>
                <a:latin typeface="Arial"/>
                <a:ea typeface="Arial"/>
                <a:cs typeface="Arial"/>
                <a:sym typeface="Arial"/>
              </a:rPr>
              <a:t>refresh token</a:t>
            </a:r>
            <a:r>
              <a:rPr lang="en" sz="1850">
                <a:solidFill>
                  <a:srgbClr val="000000"/>
                </a:solidFill>
                <a:highlight>
                  <a:srgbClr val="FFFFFF"/>
                </a:highlight>
                <a:latin typeface="Arial"/>
                <a:ea typeface="Arial"/>
                <a:cs typeface="Arial"/>
                <a:sym typeface="Arial"/>
              </a:rPr>
              <a:t>: These retrieve a new access token if they have expired. OAuth2 combines Authentication and Authorization to allow more sophisticated scope and validity control.</a:t>
            </a:r>
            <a:endParaRPr sz="1850">
              <a:solidFill>
                <a:srgbClr val="000000"/>
              </a:solidFill>
              <a:highlight>
                <a:srgbClr val="FFFFFF"/>
              </a:highlight>
              <a:latin typeface="Arial"/>
              <a:ea typeface="Arial"/>
              <a:cs typeface="Arial"/>
              <a:sym typeface="Arial"/>
            </a:endParaRPr>
          </a:p>
          <a:p>
            <a:pPr indent="0" lvl="0" marL="0" rtl="0" algn="l">
              <a:lnSpc>
                <a:spcPct val="150000"/>
              </a:lnSpc>
              <a:spcBef>
                <a:spcPts val="4800"/>
              </a:spcBef>
              <a:spcAft>
                <a:spcPts val="0"/>
              </a:spcAft>
              <a:buNone/>
            </a:pPr>
            <a:r>
              <a:t/>
            </a:r>
            <a:endParaRPr sz="1700">
              <a:solidFill>
                <a:srgbClr val="5D5D5D"/>
              </a:solidFill>
              <a:highlight>
                <a:srgbClr val="FFFFFF"/>
              </a:highlight>
              <a:latin typeface="Arial"/>
              <a:ea typeface="Arial"/>
              <a:cs typeface="Arial"/>
              <a:sym typeface="Arial"/>
            </a:endParaRPr>
          </a:p>
          <a:p>
            <a:pPr indent="0" lvl="0" marL="0" rtl="0" algn="l">
              <a:spcBef>
                <a:spcPts val="1500"/>
              </a:spcBef>
              <a:spcAft>
                <a:spcPts val="1600"/>
              </a:spcAft>
              <a:buNone/>
            </a:pPr>
            <a:r>
              <a:t/>
            </a:r>
            <a:endParaRPr sz="21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OAuth Actors  </a:t>
            </a:r>
            <a:endParaRPr/>
          </a:p>
        </p:txBody>
      </p:sp>
      <p:sp>
        <p:nvSpPr>
          <p:cNvPr id="182" name="Google Shape;182;p31"/>
          <p:cNvSpPr txBox="1"/>
          <p:nvPr>
            <p:ph idx="1" type="body"/>
          </p:nvPr>
        </p:nvSpPr>
        <p:spPr>
          <a:xfrm>
            <a:off x="471900" y="1784000"/>
            <a:ext cx="8222100" cy="3231900"/>
          </a:xfrm>
          <a:prstGeom prst="rect">
            <a:avLst/>
          </a:prstGeom>
        </p:spPr>
        <p:txBody>
          <a:bodyPr anchorCtr="0" anchor="t" bIns="91425" lIns="91425" spcFirstLastPara="1" rIns="91425" wrap="square" tIns="91425">
            <a:noAutofit/>
          </a:bodyPr>
          <a:lstStyle/>
          <a:p>
            <a:pPr indent="0" lvl="0" marL="0" rtl="0" algn="l">
              <a:lnSpc>
                <a:spcPct val="150000"/>
              </a:lnSpc>
              <a:spcBef>
                <a:spcPts val="1500"/>
              </a:spcBef>
              <a:spcAft>
                <a:spcPts val="0"/>
              </a:spcAft>
              <a:buNone/>
            </a:pPr>
            <a:r>
              <a:rPr lang="en" sz="1700">
                <a:solidFill>
                  <a:srgbClr val="5D5D5D"/>
                </a:solidFill>
                <a:highlight>
                  <a:srgbClr val="FFFFFF"/>
                </a:highlight>
                <a:latin typeface="Arial"/>
                <a:ea typeface="Arial"/>
                <a:cs typeface="Arial"/>
                <a:sym typeface="Arial"/>
              </a:rPr>
              <a:t>The actors in OAuth flows are as follows:</a:t>
            </a:r>
            <a:endParaRPr sz="1700">
              <a:solidFill>
                <a:srgbClr val="5D5D5D"/>
              </a:solidFill>
              <a:highlight>
                <a:srgbClr val="FFFFFF"/>
              </a:highlight>
              <a:latin typeface="Arial"/>
              <a:ea typeface="Arial"/>
              <a:cs typeface="Arial"/>
              <a:sym typeface="Arial"/>
            </a:endParaRPr>
          </a:p>
          <a:p>
            <a:pPr indent="-336550" lvl="0" marL="457200" rtl="0" algn="l">
              <a:lnSpc>
                <a:spcPct val="150000"/>
              </a:lnSpc>
              <a:spcBef>
                <a:spcPts val="3000"/>
              </a:spcBef>
              <a:spcAft>
                <a:spcPts val="0"/>
              </a:spcAft>
              <a:buClr>
                <a:srgbClr val="5D5D5D"/>
              </a:buClr>
              <a:buSzPts val="1700"/>
              <a:buFont typeface="Arial"/>
              <a:buChar char="●"/>
            </a:pPr>
            <a:r>
              <a:rPr b="1" lang="en" sz="1700">
                <a:solidFill>
                  <a:srgbClr val="5D5D5D"/>
                </a:solidFill>
                <a:highlight>
                  <a:srgbClr val="FFFFFF"/>
                </a:highlight>
                <a:latin typeface="Arial"/>
                <a:ea typeface="Arial"/>
                <a:cs typeface="Arial"/>
                <a:sym typeface="Arial"/>
              </a:rPr>
              <a:t>Resource Owner: </a:t>
            </a:r>
            <a:r>
              <a:rPr lang="en" sz="1700">
                <a:solidFill>
                  <a:srgbClr val="5D5D5D"/>
                </a:solidFill>
                <a:highlight>
                  <a:srgbClr val="FFFFFF"/>
                </a:highlight>
                <a:latin typeface="Arial"/>
                <a:ea typeface="Arial"/>
                <a:cs typeface="Arial"/>
                <a:sym typeface="Arial"/>
              </a:rPr>
              <a:t>User who owns the data in the resource server. For example, I’m the Resource Owner of my Facebook profile.</a:t>
            </a:r>
            <a:endParaRPr sz="1700">
              <a:solidFill>
                <a:srgbClr val="5D5D5D"/>
              </a:solidFill>
              <a:highlight>
                <a:srgbClr val="FFFFFF"/>
              </a:highlight>
              <a:latin typeface="Arial"/>
              <a:ea typeface="Arial"/>
              <a:cs typeface="Arial"/>
              <a:sym typeface="Arial"/>
            </a:endParaRPr>
          </a:p>
          <a:p>
            <a:pPr indent="-336550" lvl="0" marL="457200" rtl="0" algn="l">
              <a:lnSpc>
                <a:spcPct val="150000"/>
              </a:lnSpc>
              <a:spcBef>
                <a:spcPts val="0"/>
              </a:spcBef>
              <a:spcAft>
                <a:spcPts val="0"/>
              </a:spcAft>
              <a:buClr>
                <a:srgbClr val="5D5D5D"/>
              </a:buClr>
              <a:buSzPts val="1700"/>
              <a:buFont typeface="Arial"/>
              <a:buChar char="●"/>
            </a:pPr>
            <a:r>
              <a:rPr b="1" lang="en" sz="1700">
                <a:solidFill>
                  <a:srgbClr val="5D5D5D"/>
                </a:solidFill>
                <a:highlight>
                  <a:srgbClr val="FFFFFF"/>
                </a:highlight>
                <a:latin typeface="Arial"/>
                <a:ea typeface="Arial"/>
                <a:cs typeface="Arial"/>
                <a:sym typeface="Arial"/>
              </a:rPr>
              <a:t>Resource Server:</a:t>
            </a:r>
            <a:r>
              <a:rPr lang="en" sz="1700">
                <a:solidFill>
                  <a:srgbClr val="5D5D5D"/>
                </a:solidFill>
                <a:highlight>
                  <a:srgbClr val="FFFFFF"/>
                </a:highlight>
                <a:latin typeface="Arial"/>
                <a:ea typeface="Arial"/>
                <a:cs typeface="Arial"/>
                <a:sym typeface="Arial"/>
              </a:rPr>
              <a:t> The API which stores data the application wants to access</a:t>
            </a:r>
            <a:endParaRPr sz="1700">
              <a:solidFill>
                <a:srgbClr val="5D5D5D"/>
              </a:solidFill>
              <a:highlight>
                <a:srgbClr val="FFFFFF"/>
              </a:highlight>
              <a:latin typeface="Arial"/>
              <a:ea typeface="Arial"/>
              <a:cs typeface="Arial"/>
              <a:sym typeface="Arial"/>
            </a:endParaRPr>
          </a:p>
          <a:p>
            <a:pPr indent="-336550" lvl="0" marL="457200" rtl="0" algn="l">
              <a:lnSpc>
                <a:spcPct val="150000"/>
              </a:lnSpc>
              <a:spcBef>
                <a:spcPts val="0"/>
              </a:spcBef>
              <a:spcAft>
                <a:spcPts val="0"/>
              </a:spcAft>
              <a:buClr>
                <a:srgbClr val="5D5D5D"/>
              </a:buClr>
              <a:buSzPts val="1700"/>
              <a:buFont typeface="Arial"/>
              <a:buChar char="●"/>
            </a:pPr>
            <a:r>
              <a:rPr b="1" lang="en" sz="1700">
                <a:solidFill>
                  <a:srgbClr val="5D5D5D"/>
                </a:solidFill>
                <a:highlight>
                  <a:srgbClr val="FFFFFF"/>
                </a:highlight>
                <a:latin typeface="Arial"/>
                <a:ea typeface="Arial"/>
                <a:cs typeface="Arial"/>
                <a:sym typeface="Arial"/>
              </a:rPr>
              <a:t>Client:</a:t>
            </a:r>
            <a:r>
              <a:rPr lang="en" sz="1700">
                <a:solidFill>
                  <a:srgbClr val="5D5D5D"/>
                </a:solidFill>
                <a:highlight>
                  <a:srgbClr val="FFFFFF"/>
                </a:highlight>
                <a:latin typeface="Arial"/>
                <a:ea typeface="Arial"/>
                <a:cs typeface="Arial"/>
                <a:sym typeface="Arial"/>
              </a:rPr>
              <a:t> the application that wants to access your data</a:t>
            </a:r>
            <a:endParaRPr sz="1700">
              <a:solidFill>
                <a:srgbClr val="5D5D5D"/>
              </a:solidFill>
              <a:highlight>
                <a:srgbClr val="FFFFFF"/>
              </a:highlight>
              <a:latin typeface="Arial"/>
              <a:ea typeface="Arial"/>
              <a:cs typeface="Arial"/>
              <a:sym typeface="Arial"/>
            </a:endParaRPr>
          </a:p>
          <a:p>
            <a:pPr indent="-336550" lvl="0" marL="457200" rtl="0" algn="l">
              <a:lnSpc>
                <a:spcPct val="150000"/>
              </a:lnSpc>
              <a:spcBef>
                <a:spcPts val="0"/>
              </a:spcBef>
              <a:spcAft>
                <a:spcPts val="0"/>
              </a:spcAft>
              <a:buClr>
                <a:srgbClr val="5D5D5D"/>
              </a:buClr>
              <a:buSzPts val="1700"/>
              <a:buFont typeface="Arial"/>
              <a:buChar char="●"/>
            </a:pPr>
            <a:r>
              <a:rPr b="1" lang="en" sz="1700">
                <a:solidFill>
                  <a:srgbClr val="5D5D5D"/>
                </a:solidFill>
                <a:highlight>
                  <a:srgbClr val="FFFFFF"/>
                </a:highlight>
                <a:latin typeface="Arial"/>
                <a:ea typeface="Arial"/>
                <a:cs typeface="Arial"/>
                <a:sym typeface="Arial"/>
              </a:rPr>
              <a:t>Authorization Server:</a:t>
            </a:r>
            <a:r>
              <a:rPr lang="en" sz="1700">
                <a:solidFill>
                  <a:srgbClr val="5D5D5D"/>
                </a:solidFill>
                <a:highlight>
                  <a:srgbClr val="FFFFFF"/>
                </a:highlight>
                <a:latin typeface="Arial"/>
                <a:ea typeface="Arial"/>
                <a:cs typeface="Arial"/>
                <a:sym typeface="Arial"/>
              </a:rPr>
              <a:t> The main engine of OAuth</a:t>
            </a:r>
            <a:endParaRPr sz="1700">
              <a:solidFill>
                <a:srgbClr val="5D5D5D"/>
              </a:solidFill>
              <a:highlight>
                <a:srgbClr val="FFFFFF"/>
              </a:highlight>
              <a:latin typeface="Arial"/>
              <a:ea typeface="Arial"/>
              <a:cs typeface="Arial"/>
              <a:sym typeface="Arial"/>
            </a:endParaRPr>
          </a:p>
          <a:p>
            <a:pPr indent="0" lvl="0" marL="0" rtl="0" algn="l">
              <a:spcBef>
                <a:spcPts val="3000"/>
              </a:spcBef>
              <a:spcAft>
                <a:spcPts val="1600"/>
              </a:spcAft>
              <a:buNone/>
            </a:pPr>
            <a:r>
              <a:t/>
            </a:r>
            <a:endParaRPr sz="21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4" name="Google Shape;74;p14"/>
          <p:cNvSpPr txBox="1"/>
          <p:nvPr>
            <p:ph idx="1" type="body"/>
          </p:nvPr>
        </p:nvSpPr>
        <p:spPr>
          <a:xfrm>
            <a:off x="471900" y="1919075"/>
            <a:ext cx="8222100" cy="29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5F6368"/>
                </a:solidFill>
                <a:highlight>
                  <a:srgbClr val="FFFFFF"/>
                </a:highlight>
                <a:latin typeface="Arial"/>
                <a:ea typeface="Arial"/>
                <a:cs typeface="Arial"/>
                <a:sym typeface="Arial"/>
              </a:rPr>
              <a:t>REST</a:t>
            </a:r>
            <a:r>
              <a:rPr lang="en" sz="1100">
                <a:solidFill>
                  <a:srgbClr val="4D5156"/>
                </a:solidFill>
                <a:highlight>
                  <a:srgbClr val="FFFFFF"/>
                </a:highlight>
                <a:latin typeface="Arial"/>
                <a:ea typeface="Arial"/>
                <a:cs typeface="Arial"/>
                <a:sym typeface="Arial"/>
              </a:rPr>
              <a:t> is an acronym for Representational State Transfer.</a:t>
            </a:r>
            <a:endParaRPr sz="1100">
              <a:solidFill>
                <a:srgbClr val="4D5156"/>
              </a:solidFill>
              <a:highlight>
                <a:srgbClr val="FFFFFF"/>
              </a:highlight>
              <a:latin typeface="Arial"/>
              <a:ea typeface="Arial"/>
              <a:cs typeface="Arial"/>
              <a:sym typeface="Arial"/>
            </a:endParaRPr>
          </a:p>
          <a:p>
            <a:pPr indent="0" lvl="0" marL="0" rtl="0" algn="l">
              <a:spcBef>
                <a:spcPts val="1600"/>
              </a:spcBef>
              <a:spcAft>
                <a:spcPts val="0"/>
              </a:spcAft>
              <a:buNone/>
            </a:pPr>
            <a:r>
              <a:rPr lang="en" sz="1100">
                <a:solidFill>
                  <a:srgbClr val="4D5156"/>
                </a:solidFill>
                <a:highlight>
                  <a:srgbClr val="FFFFFF"/>
                </a:highlight>
                <a:latin typeface="Arial"/>
                <a:ea typeface="Arial"/>
                <a:cs typeface="Arial"/>
                <a:sym typeface="Arial"/>
              </a:rPr>
              <a:t>Representational state transfer is a software architectural style that defines a set of constraints to be used for creating Web services.</a:t>
            </a:r>
            <a:endParaRPr sz="1100">
              <a:solidFill>
                <a:srgbClr val="4D5156"/>
              </a:solidFill>
              <a:highlight>
                <a:srgbClr val="FFFFFF"/>
              </a:highlight>
              <a:latin typeface="Arial"/>
              <a:ea typeface="Arial"/>
              <a:cs typeface="Arial"/>
              <a:sym typeface="Arial"/>
            </a:endParaRPr>
          </a:p>
          <a:p>
            <a:pPr indent="0" lvl="0" marL="0" rtl="0" algn="l">
              <a:spcBef>
                <a:spcPts val="1600"/>
              </a:spcBef>
              <a:spcAft>
                <a:spcPts val="0"/>
              </a:spcAft>
              <a:buNone/>
            </a:pPr>
            <a:r>
              <a:rPr lang="en" sz="1100">
                <a:solidFill>
                  <a:srgbClr val="4D5156"/>
                </a:solidFill>
                <a:highlight>
                  <a:srgbClr val="FFFFFF"/>
                </a:highlight>
                <a:latin typeface="Arial"/>
                <a:ea typeface="Arial"/>
                <a:cs typeface="Arial"/>
                <a:sym typeface="Arial"/>
              </a:rPr>
              <a:t>Web services that conform to the REST architectural style, called RESTful Web services</a:t>
            </a:r>
            <a:endParaRPr sz="1100">
              <a:solidFill>
                <a:srgbClr val="4D5156"/>
              </a:solidFill>
              <a:highlight>
                <a:srgbClr val="FFFFFF"/>
              </a:highlight>
              <a:latin typeface="Arial"/>
              <a:ea typeface="Arial"/>
              <a:cs typeface="Arial"/>
              <a:sym typeface="Arial"/>
            </a:endParaRPr>
          </a:p>
          <a:p>
            <a:pPr indent="0" lvl="0" marL="0" rtl="0" algn="l">
              <a:spcBef>
                <a:spcPts val="1600"/>
              </a:spcBef>
              <a:spcAft>
                <a:spcPts val="0"/>
              </a:spcAft>
              <a:buNone/>
            </a:pPr>
            <a:r>
              <a:rPr lang="en" sz="1100">
                <a:solidFill>
                  <a:srgbClr val="4D5156"/>
                </a:solidFill>
                <a:highlight>
                  <a:srgbClr val="FFFFFF"/>
                </a:highlight>
                <a:latin typeface="Arial"/>
                <a:ea typeface="Arial"/>
                <a:cs typeface="Arial"/>
                <a:sym typeface="Arial"/>
              </a:rPr>
              <a:t>REST basically is a style of web architecture that governs the behavior of clients and servers.. While API is a more general set of protocols and is deployed over the software to help it interact with some other software. REST is only geared towards web applications. And mostly deals with HTTP requests and responses.</a:t>
            </a:r>
            <a:endParaRPr sz="1100">
              <a:solidFill>
                <a:srgbClr val="4D5156"/>
              </a:solidFill>
              <a:highlight>
                <a:srgbClr val="FFFFFF"/>
              </a:highlight>
              <a:latin typeface="Arial"/>
              <a:ea typeface="Arial"/>
              <a:cs typeface="Arial"/>
              <a:sym typeface="Arial"/>
            </a:endParaRPr>
          </a:p>
          <a:p>
            <a:pPr indent="0" lvl="0" marL="0" rtl="0" algn="l">
              <a:spcBef>
                <a:spcPts val="1600"/>
              </a:spcBef>
              <a:spcAft>
                <a:spcPts val="1600"/>
              </a:spcAft>
              <a:buNone/>
            </a:pPr>
            <a:r>
              <a:rPr lang="en" sz="1100">
                <a:solidFill>
                  <a:srgbClr val="4D5156"/>
                </a:solidFill>
                <a:highlight>
                  <a:srgbClr val="FFFFFF"/>
                </a:highlight>
                <a:latin typeface="Arial"/>
                <a:ea typeface="Arial"/>
                <a:cs typeface="Arial"/>
                <a:sym typeface="Arial"/>
              </a:rPr>
              <a:t>REST API’s enable you to develop and kind of web application having all possible CURD(Create, Retrieve, Update, Delete) operations. REST guidelines suggest using a specific HTTP method on a particular type of call made to the server (Technically it is possible to violate this guidelines)</a:t>
            </a: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226075" y="278025"/>
            <a:ext cx="2808000" cy="68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does it work?</a:t>
            </a:r>
            <a:endParaRPr/>
          </a:p>
        </p:txBody>
      </p:sp>
      <p:sp>
        <p:nvSpPr>
          <p:cNvPr id="188" name="Google Shape;188;p32"/>
          <p:cNvSpPr txBox="1"/>
          <p:nvPr>
            <p:ph idx="1" type="body"/>
          </p:nvPr>
        </p:nvSpPr>
        <p:spPr>
          <a:xfrm>
            <a:off x="0" y="961425"/>
            <a:ext cx="3262500" cy="4019700"/>
          </a:xfrm>
          <a:prstGeom prst="rect">
            <a:avLst/>
          </a:prstGeom>
        </p:spPr>
        <p:txBody>
          <a:bodyPr anchorCtr="0" anchor="t" bIns="91425" lIns="91425" spcFirstLastPara="1" rIns="91425" wrap="square" tIns="91425">
            <a:noAutofit/>
          </a:bodyPr>
          <a:lstStyle/>
          <a:p>
            <a:pPr indent="-330200" lvl="0" marL="457200" rtl="0" algn="l">
              <a:spcBef>
                <a:spcPts val="3000"/>
              </a:spcBef>
              <a:spcAft>
                <a:spcPts val="0"/>
              </a:spcAft>
              <a:buClr>
                <a:srgbClr val="FFFFFF"/>
              </a:buClr>
              <a:buSzPts val="1600"/>
              <a:buFont typeface="Arial"/>
              <a:buAutoNum type="arabicPeriod"/>
            </a:pPr>
            <a:r>
              <a:rPr lang="en" sz="1600">
                <a:solidFill>
                  <a:srgbClr val="FFFFFF"/>
                </a:solidFill>
                <a:highlight>
                  <a:srgbClr val="4A86E8"/>
                </a:highlight>
                <a:latin typeface="Arial"/>
                <a:ea typeface="Arial"/>
                <a:cs typeface="Arial"/>
                <a:sym typeface="Arial"/>
              </a:rPr>
              <a:t>A client application requests authorization from User.</a:t>
            </a:r>
            <a:endParaRPr sz="1600">
              <a:solidFill>
                <a:srgbClr val="FFFFFF"/>
              </a:solidFill>
              <a:highlight>
                <a:srgbClr val="4A86E8"/>
              </a:highlight>
              <a:latin typeface="Arial"/>
              <a:ea typeface="Arial"/>
              <a:cs typeface="Arial"/>
              <a:sym typeface="Arial"/>
            </a:endParaRPr>
          </a:p>
          <a:p>
            <a:pPr indent="-330200" lvl="0" marL="457200" rtl="0" algn="l">
              <a:spcBef>
                <a:spcPts val="0"/>
              </a:spcBef>
              <a:spcAft>
                <a:spcPts val="0"/>
              </a:spcAft>
              <a:buClr>
                <a:srgbClr val="FFFFFF"/>
              </a:buClr>
              <a:buSzPts val="1600"/>
              <a:buFont typeface="Arial"/>
              <a:buAutoNum type="arabicPeriod"/>
            </a:pPr>
            <a:r>
              <a:rPr lang="en" sz="1600">
                <a:solidFill>
                  <a:srgbClr val="FFFFFF"/>
                </a:solidFill>
                <a:highlight>
                  <a:srgbClr val="4A86E8"/>
                </a:highlight>
                <a:latin typeface="Arial"/>
                <a:ea typeface="Arial"/>
                <a:cs typeface="Arial"/>
                <a:sym typeface="Arial"/>
              </a:rPr>
              <a:t>User authorizes Application and delivers proof.</a:t>
            </a:r>
            <a:endParaRPr sz="1600">
              <a:solidFill>
                <a:srgbClr val="FFFFFF"/>
              </a:solidFill>
              <a:highlight>
                <a:srgbClr val="4A86E8"/>
              </a:highlight>
              <a:latin typeface="Arial"/>
              <a:ea typeface="Arial"/>
              <a:cs typeface="Arial"/>
              <a:sym typeface="Arial"/>
            </a:endParaRPr>
          </a:p>
          <a:p>
            <a:pPr indent="-330200" lvl="0" marL="457200" rtl="0" algn="l">
              <a:spcBef>
                <a:spcPts val="0"/>
              </a:spcBef>
              <a:spcAft>
                <a:spcPts val="0"/>
              </a:spcAft>
              <a:buClr>
                <a:srgbClr val="FFFFFF"/>
              </a:buClr>
              <a:buSzPts val="1600"/>
              <a:buFont typeface="Arial"/>
              <a:buAutoNum type="arabicPeriod"/>
            </a:pPr>
            <a:r>
              <a:rPr lang="en" sz="1600">
                <a:solidFill>
                  <a:srgbClr val="FFFFFF"/>
                </a:solidFill>
                <a:highlight>
                  <a:srgbClr val="4A86E8"/>
                </a:highlight>
                <a:latin typeface="Arial"/>
                <a:ea typeface="Arial"/>
                <a:cs typeface="Arial"/>
                <a:sym typeface="Arial"/>
              </a:rPr>
              <a:t>Application presents proof of authorization to server to get access token.</a:t>
            </a:r>
            <a:endParaRPr sz="1600">
              <a:solidFill>
                <a:srgbClr val="FFFFFF"/>
              </a:solidFill>
              <a:highlight>
                <a:srgbClr val="4A86E8"/>
              </a:highlight>
              <a:latin typeface="Arial"/>
              <a:ea typeface="Arial"/>
              <a:cs typeface="Arial"/>
              <a:sym typeface="Arial"/>
            </a:endParaRPr>
          </a:p>
          <a:p>
            <a:pPr indent="-330200" lvl="0" marL="457200" rtl="0" algn="l">
              <a:spcBef>
                <a:spcPts val="0"/>
              </a:spcBef>
              <a:spcAft>
                <a:spcPts val="0"/>
              </a:spcAft>
              <a:buClr>
                <a:srgbClr val="FFFFFF"/>
              </a:buClr>
              <a:buSzPts val="1600"/>
              <a:buFont typeface="Arial"/>
              <a:buAutoNum type="arabicPeriod"/>
            </a:pPr>
            <a:r>
              <a:rPr lang="en" sz="1600">
                <a:solidFill>
                  <a:srgbClr val="FFFFFF"/>
                </a:solidFill>
                <a:highlight>
                  <a:srgbClr val="4A86E8"/>
                </a:highlight>
                <a:latin typeface="Arial"/>
                <a:ea typeface="Arial"/>
                <a:cs typeface="Arial"/>
                <a:sym typeface="Arial"/>
              </a:rPr>
              <a:t>This token is restricted to only access what the User authorized for the specific Application.</a:t>
            </a:r>
            <a:endParaRPr sz="1600">
              <a:solidFill>
                <a:srgbClr val="FFFFFF"/>
              </a:solidFill>
              <a:highlight>
                <a:srgbClr val="4A86E8"/>
              </a:highlight>
              <a:latin typeface="Arial"/>
              <a:ea typeface="Arial"/>
              <a:cs typeface="Arial"/>
              <a:sym typeface="Arial"/>
            </a:endParaRPr>
          </a:p>
          <a:p>
            <a:pPr indent="0" lvl="0" marL="0" rtl="0" algn="l">
              <a:spcBef>
                <a:spcPts val="3000"/>
              </a:spcBef>
              <a:spcAft>
                <a:spcPts val="1600"/>
              </a:spcAft>
              <a:buNone/>
            </a:pPr>
            <a:r>
              <a:t/>
            </a:r>
            <a:endParaRPr>
              <a:solidFill>
                <a:srgbClr val="FFFFFF"/>
              </a:solidFill>
            </a:endParaRPr>
          </a:p>
        </p:txBody>
      </p:sp>
      <p:pic>
        <p:nvPicPr>
          <p:cNvPr id="189" name="Google Shape;189;p32"/>
          <p:cNvPicPr preferRelativeResize="0"/>
          <p:nvPr/>
        </p:nvPicPr>
        <p:blipFill>
          <a:blip r:embed="rId3">
            <a:alphaModFix/>
          </a:blip>
          <a:stretch>
            <a:fillRect/>
          </a:stretch>
        </p:blipFill>
        <p:spPr>
          <a:xfrm>
            <a:off x="3338875" y="544475"/>
            <a:ext cx="5805123" cy="3753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nvSpPr>
        <p:spPr>
          <a:xfrm>
            <a:off x="285400" y="443875"/>
            <a:ext cx="8640600" cy="23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Advantages :</a:t>
            </a:r>
            <a:endParaRPr b="1" sz="24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74650" lvl="0" marL="457200" rtl="0" algn="l">
              <a:spcBef>
                <a:spcPts val="0"/>
              </a:spcBef>
              <a:spcAft>
                <a:spcPts val="0"/>
              </a:spcAft>
              <a:buSzPts val="2300"/>
              <a:buFont typeface="Roboto"/>
              <a:buChar char="❏"/>
            </a:pPr>
            <a:r>
              <a:rPr lang="en" sz="2100">
                <a:highlight>
                  <a:srgbClr val="FFFFFF"/>
                </a:highlight>
              </a:rPr>
              <a:t>It allows limited access to the user's data and allows accessing when authorization tokens expire.</a:t>
            </a:r>
            <a:endParaRPr sz="2100">
              <a:highlight>
                <a:srgbClr val="FFFFFF"/>
              </a:highlight>
            </a:endParaRPr>
          </a:p>
          <a:p>
            <a:pPr indent="-361950" lvl="0" marL="457200" rtl="0" algn="l">
              <a:spcBef>
                <a:spcPts val="0"/>
              </a:spcBef>
              <a:spcAft>
                <a:spcPts val="0"/>
              </a:spcAft>
              <a:buSzPts val="2100"/>
              <a:buChar char="❏"/>
            </a:pPr>
            <a:r>
              <a:rPr lang="en" sz="2100">
                <a:highlight>
                  <a:srgbClr val="FFFFFF"/>
                </a:highlight>
              </a:rPr>
              <a:t>It has ability to share data for users without having to release personal information.</a:t>
            </a:r>
            <a:endParaRPr sz="2100">
              <a:highlight>
                <a:srgbClr val="FFFFFF"/>
              </a:highlight>
            </a:endParaRPr>
          </a:p>
          <a:p>
            <a:pPr indent="-361950" lvl="0" marL="457200" rtl="0" algn="l">
              <a:spcBef>
                <a:spcPts val="0"/>
              </a:spcBef>
              <a:spcAft>
                <a:spcPts val="0"/>
              </a:spcAft>
              <a:buSzPts val="2100"/>
              <a:buChar char="❏"/>
            </a:pPr>
            <a:r>
              <a:rPr lang="en" sz="2100">
                <a:highlight>
                  <a:srgbClr val="FFFFFF"/>
                </a:highlight>
              </a:rPr>
              <a:t>It is easier to implement and provides stronger authentication.</a:t>
            </a:r>
            <a:endParaRPr sz="2100">
              <a:highlight>
                <a:srgbClr val="FFFFFF"/>
              </a:highlight>
            </a:endParaRPr>
          </a:p>
          <a:p>
            <a:pPr indent="0" lvl="0" marL="457200" rtl="0" algn="l">
              <a:spcBef>
                <a:spcPts val="0"/>
              </a:spcBef>
              <a:spcAft>
                <a:spcPts val="0"/>
              </a:spcAft>
              <a:buNone/>
            </a:pPr>
            <a:r>
              <a:t/>
            </a:r>
            <a:endParaRPr sz="2100">
              <a:highlight>
                <a:srgbClr val="FFFFFF"/>
              </a:highlight>
            </a:endParaRPr>
          </a:p>
          <a:p>
            <a:pPr indent="0" lvl="0" marL="457200" rtl="0" algn="l">
              <a:spcBef>
                <a:spcPts val="0"/>
              </a:spcBef>
              <a:spcAft>
                <a:spcPts val="0"/>
              </a:spcAft>
              <a:buNone/>
            </a:pPr>
            <a:r>
              <a:t/>
            </a:r>
            <a:endParaRPr sz="1200">
              <a:highlight>
                <a:srgbClr val="FFFFFF"/>
              </a:highlight>
            </a:endParaRPr>
          </a:p>
        </p:txBody>
      </p:sp>
      <p:sp>
        <p:nvSpPr>
          <p:cNvPr id="195" name="Google Shape;195;p33"/>
          <p:cNvSpPr txBox="1"/>
          <p:nvPr/>
        </p:nvSpPr>
        <p:spPr>
          <a:xfrm>
            <a:off x="268350" y="2907700"/>
            <a:ext cx="8607300" cy="20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Disadvantages :</a:t>
            </a:r>
            <a:endParaRPr b="1" sz="2400">
              <a:latin typeface="Roboto"/>
              <a:ea typeface="Roboto"/>
              <a:cs typeface="Roboto"/>
              <a:sym typeface="Roboto"/>
            </a:endParaRPr>
          </a:p>
          <a:p>
            <a:pPr indent="0" lvl="0" marL="0" rtl="0" algn="l">
              <a:spcBef>
                <a:spcPts val="0"/>
              </a:spcBef>
              <a:spcAft>
                <a:spcPts val="0"/>
              </a:spcAft>
              <a:buNone/>
            </a:pPr>
            <a:r>
              <a:t/>
            </a:r>
            <a:endParaRPr b="1" sz="24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highlight>
                  <a:srgbClr val="FFFFFF"/>
                </a:highlight>
              </a:rPr>
              <a:t>If your favorite sites are connected to the central hub and the central account is hacked, then it will lead to serious effects across several sites instead of just one.</a:t>
            </a:r>
            <a:endParaRPr b="1" sz="21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OpenID Connect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06" name="Google Shape;206;p3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highlight>
                  <a:srgbClr val="FFFFFF"/>
                </a:highlight>
                <a:latin typeface="Arial"/>
                <a:ea typeface="Arial"/>
                <a:cs typeface="Arial"/>
                <a:sym typeface="Arial"/>
              </a:rPr>
              <a:t>OpenID is an open standard and decentralized authentication protocol. </a:t>
            </a:r>
            <a:r>
              <a:rPr lang="en" sz="1350">
                <a:solidFill>
                  <a:srgbClr val="000000"/>
                </a:solidFill>
                <a:highlight>
                  <a:srgbClr val="FAFAFA"/>
                </a:highlight>
                <a:latin typeface="Arial"/>
                <a:ea typeface="Arial"/>
                <a:cs typeface="Arial"/>
                <a:sym typeface="Arial"/>
              </a:rPr>
              <a:t>OpenID allows you to use an existing account to sign in to multiple websites, without needing to create new passwords.</a:t>
            </a:r>
            <a:r>
              <a:rPr lang="en" sz="1050">
                <a:solidFill>
                  <a:srgbClr val="000000"/>
                </a:solidFill>
                <a:highlight>
                  <a:srgbClr val="FAFAFA"/>
                </a:highlight>
                <a:latin typeface="Arial"/>
                <a:ea typeface="Arial"/>
                <a:cs typeface="Arial"/>
                <a:sym typeface="Arial"/>
              </a:rPr>
              <a:t> </a:t>
            </a:r>
            <a:endParaRPr sz="1050">
              <a:solidFill>
                <a:srgbClr val="000000"/>
              </a:solidFill>
              <a:highlight>
                <a:srgbClr val="FAFAFA"/>
              </a:highlight>
              <a:latin typeface="Arial"/>
              <a:ea typeface="Arial"/>
              <a:cs typeface="Arial"/>
              <a:sym typeface="Arial"/>
            </a:endParaRPr>
          </a:p>
          <a:p>
            <a:pPr indent="0" lvl="0" marL="0" rtl="0" algn="l">
              <a:spcBef>
                <a:spcPts val="1600"/>
              </a:spcBef>
              <a:spcAft>
                <a:spcPts val="1600"/>
              </a:spcAft>
              <a:buNone/>
            </a:pPr>
            <a:r>
              <a:rPr lang="en" sz="1350">
                <a:solidFill>
                  <a:srgbClr val="000000"/>
                </a:solidFill>
                <a:highlight>
                  <a:srgbClr val="FFFFFF"/>
                </a:highlight>
                <a:latin typeface="Arial"/>
                <a:ea typeface="Arial"/>
                <a:cs typeface="Arial"/>
                <a:sym typeface="Arial"/>
              </a:rPr>
              <a:t>OpenID Connect is a simple identity layer on top of the OAuth 2.0 protocol, which allows computing clients to verify the identity of an end-user based on the authentication performed by an authorization server, as well as to obtain basic profile information about the end-user in an interoperable and REST-like manner.</a:t>
            </a:r>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t>
            </a:r>
            <a:r>
              <a:rPr lang="en"/>
              <a:t>oints</a:t>
            </a:r>
            <a:endParaRPr/>
          </a:p>
        </p:txBody>
      </p:sp>
      <p:sp>
        <p:nvSpPr>
          <p:cNvPr id="212" name="Google Shape;212;p36"/>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314325" lvl="0" marL="457200" rtl="0" algn="l">
              <a:lnSpc>
                <a:spcPct val="150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OpenID Connect allows a range of clients, including Web-based, mobile, and JavaScript clients, to request and receive information about authenticated sessions and end-users.</a:t>
            </a:r>
            <a:endParaRPr/>
          </a:p>
          <a:p>
            <a:pPr indent="-314325" lvl="0" marL="457200" rtl="0" algn="l">
              <a:lnSpc>
                <a:spcPct val="150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The specification suite is extensible, supporting optional features such as encryption of identity data, the discovery of OpenID Providers, and session management.</a:t>
            </a:r>
            <a:endParaRPr/>
          </a:p>
        </p:txBody>
      </p:sp>
      <p:sp>
        <p:nvSpPr>
          <p:cNvPr id="213" name="Google Shape;213;p36"/>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314325" lvl="0" marL="457200" rtl="0" algn="l">
              <a:lnSpc>
                <a:spcPct val="150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OpenID Connect defines a sign-in flow that enables a client application to authenticate a user</a:t>
            </a:r>
            <a:endParaRPr sz="1350">
              <a:solidFill>
                <a:srgbClr val="3A4145"/>
              </a:solidFill>
              <a:highlight>
                <a:srgbClr val="FFFFFF"/>
              </a:highlight>
              <a:latin typeface="Merriweather"/>
              <a:ea typeface="Merriweather"/>
              <a:cs typeface="Merriweather"/>
              <a:sym typeface="Merriweather"/>
            </a:endParaRPr>
          </a:p>
          <a:p>
            <a:pPr indent="-314325" lvl="0" marL="457200" rtl="0" algn="l">
              <a:lnSpc>
                <a:spcPct val="150000"/>
              </a:lnSpc>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User identity information is encoded in a secure JSON Web Token (JWT), called ID token.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600">
                <a:latin typeface="Arial"/>
                <a:ea typeface="Arial"/>
                <a:cs typeface="Arial"/>
                <a:sym typeface="Arial"/>
              </a:rPr>
              <a:t>OpenID Connect Discovery</a:t>
            </a:r>
            <a:endParaRPr b="1" sz="1600">
              <a:latin typeface="Arial"/>
              <a:ea typeface="Arial"/>
              <a:cs typeface="Arial"/>
              <a:sym typeface="Arial"/>
            </a:endParaRPr>
          </a:p>
          <a:p>
            <a:pPr indent="0" lvl="0" marL="0" rtl="0" algn="l">
              <a:spcBef>
                <a:spcPts val="400"/>
              </a:spcBef>
              <a:spcAft>
                <a:spcPts val="0"/>
              </a:spcAft>
              <a:buNone/>
            </a:pPr>
            <a:r>
              <a:t/>
            </a:r>
            <a:endParaRPr/>
          </a:p>
        </p:txBody>
      </p:sp>
      <p:sp>
        <p:nvSpPr>
          <p:cNvPr id="219" name="Google Shape;219;p37"/>
          <p:cNvSpPr txBox="1"/>
          <p:nvPr>
            <p:ph idx="1" type="body"/>
          </p:nvPr>
        </p:nvSpPr>
        <p:spPr>
          <a:xfrm>
            <a:off x="226075" y="1217925"/>
            <a:ext cx="2808000" cy="3163500"/>
          </a:xfrm>
          <a:prstGeom prst="rect">
            <a:avLst/>
          </a:prstGeom>
        </p:spPr>
        <p:txBody>
          <a:bodyPr anchorCtr="0" anchor="t" bIns="91425" lIns="91425" spcFirstLastPara="1" rIns="91425" wrap="square" tIns="91425">
            <a:noAutofit/>
          </a:bodyPr>
          <a:lstStyle/>
          <a:p>
            <a:pPr indent="-314325" lvl="0" marL="457200" rtl="0" algn="l">
              <a:lnSpc>
                <a:spcPct val="150000"/>
              </a:lnSpc>
              <a:spcBef>
                <a:spcPts val="0"/>
              </a:spcBef>
              <a:spcAft>
                <a:spcPts val="0"/>
              </a:spcAft>
              <a:buClr>
                <a:srgbClr val="FFFFFF"/>
              </a:buClr>
              <a:buSzPts val="1350"/>
              <a:buFont typeface="Merriweather"/>
              <a:buAutoNum type="arabicPeriod"/>
            </a:pPr>
            <a:r>
              <a:rPr lang="en" sz="1350">
                <a:solidFill>
                  <a:srgbClr val="FFFFFF"/>
                </a:solidFill>
                <a:latin typeface="Merriweather"/>
                <a:ea typeface="Merriweather"/>
                <a:cs typeface="Merriweather"/>
                <a:sym typeface="Merriweather"/>
              </a:rPr>
              <a:t>Based on the OAuth 2.0 protocol</a:t>
            </a:r>
            <a:endParaRPr>
              <a:solidFill>
                <a:srgbClr val="FFFFFF"/>
              </a:solidFill>
            </a:endParaRPr>
          </a:p>
          <a:p>
            <a:pPr indent="-314325" lvl="0" marL="457200" rtl="0" algn="l">
              <a:lnSpc>
                <a:spcPct val="150000"/>
              </a:lnSpc>
              <a:spcBef>
                <a:spcPts val="0"/>
              </a:spcBef>
              <a:spcAft>
                <a:spcPts val="0"/>
              </a:spcAft>
              <a:buClr>
                <a:srgbClr val="FFFFFF"/>
              </a:buClr>
              <a:buSzPts val="1350"/>
              <a:buFont typeface="Merriweather"/>
              <a:buAutoNum type="arabicPeriod"/>
            </a:pPr>
            <a:r>
              <a:rPr lang="en" sz="1350">
                <a:solidFill>
                  <a:srgbClr val="FFFFFF"/>
                </a:solidFill>
                <a:latin typeface="Merriweather"/>
                <a:ea typeface="Merriweather"/>
                <a:cs typeface="Merriweather"/>
                <a:sym typeface="Merriweather"/>
              </a:rPr>
              <a:t>Uses a sign-in flow that permits user authentication and information access by a client app</a:t>
            </a:r>
            <a:endParaRPr>
              <a:solidFill>
                <a:srgbClr val="FFFFFF"/>
              </a:solidFill>
            </a:endParaRPr>
          </a:p>
          <a:p>
            <a:pPr indent="-314325" lvl="0" marL="457200" rtl="0" algn="l">
              <a:lnSpc>
                <a:spcPct val="150000"/>
              </a:lnSpc>
              <a:spcBef>
                <a:spcPts val="0"/>
              </a:spcBef>
              <a:spcAft>
                <a:spcPts val="0"/>
              </a:spcAft>
              <a:buClr>
                <a:srgbClr val="FFFFFF"/>
              </a:buClr>
              <a:buSzPts val="1350"/>
              <a:buFont typeface="Merriweather"/>
              <a:buAutoNum type="arabicPeriod"/>
            </a:pPr>
            <a:r>
              <a:rPr lang="en" sz="1350">
                <a:solidFill>
                  <a:srgbClr val="FFFFFF"/>
                </a:solidFill>
                <a:latin typeface="Merriweather"/>
                <a:ea typeface="Merriweather"/>
                <a:cs typeface="Merriweather"/>
                <a:sym typeface="Merriweather"/>
              </a:rPr>
              <a:t>The user information is encoded via a secure JSON Web Token (JWT)</a:t>
            </a:r>
            <a:endParaRPr>
              <a:solidFill>
                <a:srgbClr val="FFFFFF"/>
              </a:solidFill>
            </a:endParaRPr>
          </a:p>
        </p:txBody>
      </p:sp>
      <p:pic>
        <p:nvPicPr>
          <p:cNvPr id="220" name="Google Shape;220;p37"/>
          <p:cNvPicPr preferRelativeResize="0"/>
          <p:nvPr/>
        </p:nvPicPr>
        <p:blipFill>
          <a:blip r:embed="rId3">
            <a:alphaModFix/>
          </a:blip>
          <a:stretch>
            <a:fillRect/>
          </a:stretch>
        </p:blipFill>
        <p:spPr>
          <a:xfrm>
            <a:off x="3776500" y="801999"/>
            <a:ext cx="5016800" cy="376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b="1" sz="2100">
              <a:solidFill>
                <a:srgbClr val="2E2E2E"/>
              </a:solidFill>
              <a:highlight>
                <a:srgbClr val="FFFFFF"/>
              </a:highlight>
              <a:latin typeface="Arial"/>
              <a:ea typeface="Arial"/>
              <a:cs typeface="Arial"/>
              <a:sym typeface="Arial"/>
            </a:endParaRPr>
          </a:p>
          <a:p>
            <a:pPr indent="0" lvl="0" marL="0" rtl="0" algn="l">
              <a:lnSpc>
                <a:spcPct val="207692"/>
              </a:lnSpc>
              <a:spcBef>
                <a:spcPts val="800"/>
              </a:spcBef>
              <a:spcAft>
                <a:spcPts val="0"/>
              </a:spcAft>
              <a:buNone/>
            </a:pPr>
            <a:r>
              <a:t/>
            </a:r>
            <a:endParaRPr sz="1600">
              <a:solidFill>
                <a:srgbClr val="000000"/>
              </a:solidFill>
              <a:highlight>
                <a:srgbClr val="FAFAFA"/>
              </a:highlight>
              <a:latin typeface="Arial"/>
              <a:ea typeface="Arial"/>
              <a:cs typeface="Arial"/>
              <a:sym typeface="Arial"/>
            </a:endParaRPr>
          </a:p>
          <a:p>
            <a:pPr indent="0" lvl="0" marL="0" rtl="0" algn="l">
              <a:lnSpc>
                <a:spcPct val="115000"/>
              </a:lnSpc>
              <a:spcBef>
                <a:spcPts val="800"/>
              </a:spcBef>
              <a:spcAft>
                <a:spcPts val="400"/>
              </a:spcAft>
              <a:buNone/>
            </a:pPr>
            <a:r>
              <a:rPr b="1" lang="en" sz="2100">
                <a:solidFill>
                  <a:srgbClr val="FFFFFF"/>
                </a:solidFill>
                <a:latin typeface="Arial"/>
                <a:ea typeface="Arial"/>
                <a:cs typeface="Arial"/>
                <a:sym typeface="Arial"/>
              </a:rPr>
              <a:t>Advantages:</a:t>
            </a:r>
            <a:endParaRPr>
              <a:solidFill>
                <a:srgbClr val="FFFFFF"/>
              </a:solidFill>
            </a:endParaRPr>
          </a:p>
        </p:txBody>
      </p:sp>
      <p:sp>
        <p:nvSpPr>
          <p:cNvPr id="226" name="Google Shape;226;p3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30200" lvl="0" marL="457200" rtl="0" algn="l">
              <a:lnSpc>
                <a:spcPct val="207692"/>
              </a:lnSpc>
              <a:spcBef>
                <a:spcPts val="800"/>
              </a:spcBef>
              <a:spcAft>
                <a:spcPts val="0"/>
              </a:spcAft>
              <a:buClr>
                <a:srgbClr val="000000"/>
              </a:buClr>
              <a:buSzPts val="1600"/>
              <a:buFont typeface="Arial"/>
              <a:buAutoNum type="arabicPeriod"/>
            </a:pPr>
            <a:r>
              <a:rPr lang="en" sz="1600">
                <a:solidFill>
                  <a:srgbClr val="000000"/>
                </a:solidFill>
                <a:highlight>
                  <a:schemeClr val="accent4"/>
                </a:highlight>
                <a:latin typeface="Arial"/>
                <a:ea typeface="Arial"/>
                <a:cs typeface="Arial"/>
                <a:sym typeface="Arial"/>
              </a:rPr>
              <a:t>Accelerate Sign Up Process at Your Favorite Websites.</a:t>
            </a:r>
            <a:endParaRPr sz="1600">
              <a:solidFill>
                <a:srgbClr val="000000"/>
              </a:solidFill>
              <a:highlight>
                <a:schemeClr val="accent4"/>
              </a:highlight>
              <a:latin typeface="Arial"/>
              <a:ea typeface="Arial"/>
              <a:cs typeface="Arial"/>
              <a:sym typeface="Arial"/>
            </a:endParaRPr>
          </a:p>
          <a:p>
            <a:pPr indent="-323850" lvl="0" marL="457200" rtl="0" algn="l">
              <a:lnSpc>
                <a:spcPct val="207692"/>
              </a:lnSpc>
              <a:spcBef>
                <a:spcPts val="0"/>
              </a:spcBef>
              <a:spcAft>
                <a:spcPts val="0"/>
              </a:spcAft>
              <a:buClr>
                <a:srgbClr val="000000"/>
              </a:buClr>
              <a:buSzPts val="1500"/>
              <a:buFont typeface="Arial"/>
              <a:buAutoNum type="arabicPeriod"/>
            </a:pPr>
            <a:r>
              <a:rPr lang="en" sz="1700">
                <a:solidFill>
                  <a:srgbClr val="000000"/>
                </a:solidFill>
                <a:highlight>
                  <a:schemeClr val="accent4"/>
                </a:highlight>
                <a:latin typeface="Arial"/>
                <a:ea typeface="Arial"/>
                <a:cs typeface="Arial"/>
                <a:sym typeface="Arial"/>
              </a:rPr>
              <a:t>Reduce Frustration Associated with Maintaining Multiple Usernames and Passwords.</a:t>
            </a:r>
            <a:endParaRPr sz="1700">
              <a:solidFill>
                <a:srgbClr val="000000"/>
              </a:solidFill>
              <a:highlight>
                <a:schemeClr val="accent4"/>
              </a:highlight>
              <a:latin typeface="Arial"/>
              <a:ea typeface="Arial"/>
              <a:cs typeface="Arial"/>
              <a:sym typeface="Arial"/>
            </a:endParaRPr>
          </a:p>
          <a:p>
            <a:pPr indent="-323850" lvl="0" marL="457200" rtl="0" algn="l">
              <a:lnSpc>
                <a:spcPct val="207692"/>
              </a:lnSpc>
              <a:spcBef>
                <a:spcPts val="0"/>
              </a:spcBef>
              <a:spcAft>
                <a:spcPts val="0"/>
              </a:spcAft>
              <a:buClr>
                <a:srgbClr val="000000"/>
              </a:buClr>
              <a:buSzPts val="1500"/>
              <a:buFont typeface="Arial"/>
              <a:buAutoNum type="arabicPeriod"/>
            </a:pPr>
            <a:r>
              <a:rPr lang="en" sz="1700">
                <a:solidFill>
                  <a:srgbClr val="000000"/>
                </a:solidFill>
                <a:highlight>
                  <a:schemeClr val="accent4"/>
                </a:highlight>
                <a:latin typeface="Arial"/>
                <a:ea typeface="Arial"/>
                <a:cs typeface="Arial"/>
                <a:sym typeface="Arial"/>
              </a:rPr>
              <a:t>Minimize Password Security Risks.</a:t>
            </a:r>
            <a:endParaRPr sz="1700">
              <a:solidFill>
                <a:srgbClr val="000000"/>
              </a:solidFill>
              <a:highlight>
                <a:schemeClr val="accent4"/>
              </a:highlight>
              <a:latin typeface="Arial"/>
              <a:ea typeface="Arial"/>
              <a:cs typeface="Arial"/>
              <a:sym typeface="Arial"/>
            </a:endParaRPr>
          </a:p>
          <a:p>
            <a:pPr indent="-323850" lvl="0" marL="457200" rtl="0" algn="l">
              <a:lnSpc>
                <a:spcPct val="207692"/>
              </a:lnSpc>
              <a:spcBef>
                <a:spcPts val="0"/>
              </a:spcBef>
              <a:spcAft>
                <a:spcPts val="0"/>
              </a:spcAft>
              <a:buClr>
                <a:srgbClr val="000000"/>
              </a:buClr>
              <a:buSzPts val="1500"/>
              <a:buFont typeface="Arial"/>
              <a:buAutoNum type="arabicPeriod"/>
            </a:pPr>
            <a:r>
              <a:rPr lang="en" sz="1700">
                <a:solidFill>
                  <a:srgbClr val="000000"/>
                </a:solidFill>
                <a:highlight>
                  <a:schemeClr val="accent4"/>
                </a:highlight>
                <a:latin typeface="Arial"/>
                <a:ea typeface="Arial"/>
                <a:cs typeface="Arial"/>
                <a:sym typeface="Arial"/>
              </a:rPr>
              <a:t>Gain Greater Control Over Your Online Identity.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nvSpPr>
        <p:spPr>
          <a:xfrm>
            <a:off x="322275" y="173525"/>
            <a:ext cx="71388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100">
              <a:latin typeface="Roboto"/>
              <a:ea typeface="Roboto"/>
              <a:cs typeface="Roboto"/>
              <a:sym typeface="Roboto"/>
            </a:endParaRPr>
          </a:p>
        </p:txBody>
      </p:sp>
      <p:sp>
        <p:nvSpPr>
          <p:cNvPr id="232" name="Google Shape;232;p39"/>
          <p:cNvSpPr txBox="1"/>
          <p:nvPr/>
        </p:nvSpPr>
        <p:spPr>
          <a:xfrm>
            <a:off x="508125" y="2089475"/>
            <a:ext cx="7138800" cy="832800"/>
          </a:xfrm>
          <a:prstGeom prst="rect">
            <a:avLst/>
          </a:prstGeom>
          <a:noFill/>
          <a:ln>
            <a:noFill/>
          </a:ln>
        </p:spPr>
        <p:txBody>
          <a:bodyPr anchorCtr="0" anchor="t" bIns="91425" lIns="91425" spcFirstLastPara="1" rIns="91425" wrap="square" tIns="91425">
            <a:noAutofit/>
          </a:bodyPr>
          <a:lstStyle/>
          <a:p>
            <a:pPr indent="-333375" lvl="0" marL="457200" rtl="0" algn="l">
              <a:lnSpc>
                <a:spcPct val="200000"/>
              </a:lnSpc>
              <a:spcBef>
                <a:spcPts val="0"/>
              </a:spcBef>
              <a:spcAft>
                <a:spcPts val="0"/>
              </a:spcAft>
              <a:buSzPts val="1650"/>
              <a:buAutoNum type="arabicPeriod"/>
            </a:pPr>
            <a:r>
              <a:rPr lang="en" sz="1650">
                <a:highlight>
                  <a:srgbClr val="FFFFFF"/>
                </a:highlight>
              </a:rPr>
              <a:t>Hostile OpenID providers (spam?) authenticating their spambots etc.</a:t>
            </a:r>
            <a:endParaRPr sz="1650">
              <a:highlight>
                <a:srgbClr val="FFFFFF"/>
              </a:highlight>
            </a:endParaRPr>
          </a:p>
          <a:p>
            <a:pPr indent="-333375" lvl="0" marL="457200" rtl="0" algn="l">
              <a:lnSpc>
                <a:spcPct val="200000"/>
              </a:lnSpc>
              <a:spcBef>
                <a:spcPts val="0"/>
              </a:spcBef>
              <a:spcAft>
                <a:spcPts val="0"/>
              </a:spcAft>
              <a:buSzPts val="1650"/>
              <a:buAutoNum type="arabicPeriod"/>
            </a:pPr>
            <a:r>
              <a:rPr lang="en" sz="1650">
                <a:highlight>
                  <a:srgbClr val="FFFFFF"/>
                </a:highlight>
              </a:rPr>
              <a:t>Other security concerns by allowing a third party to authenticate your users</a:t>
            </a:r>
            <a:endParaRPr sz="2150">
              <a:highlight>
                <a:srgbClr val="FFFFFF"/>
              </a:highlight>
            </a:endParaRPr>
          </a:p>
        </p:txBody>
      </p:sp>
      <p:sp>
        <p:nvSpPr>
          <p:cNvPr id="233" name="Google Shape;233;p39"/>
          <p:cNvSpPr txBox="1"/>
          <p:nvPr>
            <p:ph type="title"/>
          </p:nvPr>
        </p:nvSpPr>
        <p:spPr>
          <a:xfrm>
            <a:off x="460950" y="6425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100">
                <a:solidFill>
                  <a:srgbClr val="FFFFFF"/>
                </a:solidFill>
              </a:rPr>
              <a:t>Disadvantages:</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Final point</a:t>
            </a:r>
            <a:endParaRPr/>
          </a:p>
        </p:txBody>
      </p:sp>
      <p:sp>
        <p:nvSpPr>
          <p:cNvPr id="239" name="Google Shape;239;p40"/>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one-line description of it</a:t>
            </a:r>
            <a:endParaRPr/>
          </a:p>
        </p:txBody>
      </p:sp>
      <p:pic>
        <p:nvPicPr>
          <p:cNvPr id="240" name="Google Shape;240;p40"/>
          <p:cNvPicPr preferRelativeResize="0"/>
          <p:nvPr/>
        </p:nvPicPr>
        <p:blipFill>
          <a:blip r:embed="rId3">
            <a:alphaModFix/>
          </a:blip>
          <a:stretch>
            <a:fillRect/>
          </a:stretch>
        </p:blipFill>
        <p:spPr>
          <a:xfrm>
            <a:off x="5425625" y="1175875"/>
            <a:ext cx="3005400" cy="27019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Thanks!</a:t>
            </a:r>
            <a:endParaRPr sz="3000"/>
          </a:p>
        </p:txBody>
      </p:sp>
      <p:pic>
        <p:nvPicPr>
          <p:cNvPr descr="Black and white upward shot of Golden Gate Bridge" id="246" name="Google Shape;246;p41"/>
          <p:cNvPicPr preferRelativeResize="0"/>
          <p:nvPr/>
        </p:nvPicPr>
        <p:blipFill rotWithShape="1">
          <a:blip r:embed="rId3">
            <a:alphaModFix/>
          </a:blip>
          <a:srcRect b="0" l="19071" r="4853" t="9"/>
          <a:stretch/>
        </p:blipFill>
        <p:spPr>
          <a:xfrm>
            <a:off x="3274676" y="0"/>
            <a:ext cx="5869325" cy="5143504"/>
          </a:xfrm>
          <a:prstGeom prst="rect">
            <a:avLst/>
          </a:prstGeom>
          <a:noFill/>
          <a:ln>
            <a:noFill/>
          </a:ln>
        </p:spPr>
      </p:pic>
      <p:pic>
        <p:nvPicPr>
          <p:cNvPr id="247" name="Google Shape;247;p41"/>
          <p:cNvPicPr preferRelativeResize="0"/>
          <p:nvPr/>
        </p:nvPicPr>
        <p:blipFill>
          <a:blip r:embed="rId4">
            <a:alphaModFix/>
          </a:blip>
          <a:stretch>
            <a:fillRect/>
          </a:stretch>
        </p:blipFill>
        <p:spPr>
          <a:xfrm>
            <a:off x="3274675" y="0"/>
            <a:ext cx="586932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250"/>
            <a:ext cx="8222100" cy="76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REST API AUTHENTICATION METHODS</a:t>
            </a:r>
            <a:endParaRPr/>
          </a:p>
        </p:txBody>
      </p:sp>
      <p:sp>
        <p:nvSpPr>
          <p:cNvPr id="80" name="Google Shape;80;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four most used Authentication Methods, they are as follows:</a:t>
            </a:r>
            <a:endParaRPr b="1" sz="1100">
              <a:solidFill>
                <a:srgbClr val="2E2E2E"/>
              </a:solidFill>
              <a:highlight>
                <a:srgbClr val="FFFFFF"/>
              </a:highlight>
              <a:latin typeface="Arial"/>
              <a:ea typeface="Arial"/>
              <a:cs typeface="Arial"/>
              <a:sym typeface="Arial"/>
            </a:endParaRPr>
          </a:p>
          <a:p>
            <a:pPr indent="-342900" lvl="0" marL="457200" rtl="0" algn="l">
              <a:spcBef>
                <a:spcPts val="1600"/>
              </a:spcBef>
              <a:spcAft>
                <a:spcPts val="0"/>
              </a:spcAft>
              <a:buSzPts val="1800"/>
              <a:buChar char="➔"/>
            </a:pPr>
            <a:r>
              <a:rPr lang="en"/>
              <a:t>HTTP Authentication Schemes( Basic &amp; Bearer)</a:t>
            </a:r>
            <a:endParaRPr/>
          </a:p>
          <a:p>
            <a:pPr indent="-342900" lvl="0" marL="457200" rtl="0" algn="l">
              <a:spcBef>
                <a:spcPts val="0"/>
              </a:spcBef>
              <a:spcAft>
                <a:spcPts val="0"/>
              </a:spcAft>
              <a:buSzPts val="1800"/>
              <a:buChar char="➔"/>
            </a:pPr>
            <a:r>
              <a:rPr lang="en"/>
              <a:t>API Keys</a:t>
            </a:r>
            <a:endParaRPr/>
          </a:p>
          <a:p>
            <a:pPr indent="-342900" lvl="0" marL="457200" rtl="0" algn="l">
              <a:spcBef>
                <a:spcPts val="0"/>
              </a:spcBef>
              <a:spcAft>
                <a:spcPts val="0"/>
              </a:spcAft>
              <a:buSzPts val="1800"/>
              <a:buChar char="➔"/>
            </a:pPr>
            <a:r>
              <a:rPr lang="en"/>
              <a:t>OAuth (2.0)</a:t>
            </a:r>
            <a:endParaRPr/>
          </a:p>
          <a:p>
            <a:pPr indent="-342900" lvl="0" marL="457200" rtl="0" algn="l">
              <a:spcBef>
                <a:spcPts val="0"/>
              </a:spcBef>
              <a:spcAft>
                <a:spcPts val="0"/>
              </a:spcAft>
              <a:buSzPts val="1800"/>
              <a:buChar char="➔"/>
            </a:pPr>
            <a:r>
              <a:rPr lang="en"/>
              <a:t>OpenID Connect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399375"/>
            <a:ext cx="8222100" cy="110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HTTP Authentication Schemes (Basic &amp; Bearer) And Action </a:t>
            </a:r>
            <a:endParaRPr/>
          </a:p>
        </p:txBody>
      </p:sp>
      <p:sp>
        <p:nvSpPr>
          <p:cNvPr id="86" name="Google Shape;86;p16"/>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3A4145"/>
                </a:solidFill>
                <a:highlight>
                  <a:srgbClr val="FFFFFF"/>
                </a:highlight>
                <a:latin typeface="Merriweather"/>
                <a:ea typeface="Merriweather"/>
                <a:cs typeface="Merriweather"/>
                <a:sym typeface="Merriweather"/>
              </a:rPr>
              <a:t>The HTTP Protocol also defines HTTP security auth schemes like:</a:t>
            </a:r>
            <a:endParaRPr sz="1350">
              <a:solidFill>
                <a:srgbClr val="3A4145"/>
              </a:solidFill>
              <a:highlight>
                <a:srgbClr val="FFFFFF"/>
              </a:highlight>
              <a:latin typeface="Merriweather"/>
              <a:ea typeface="Merriweather"/>
              <a:cs typeface="Merriweather"/>
              <a:sym typeface="Merriweather"/>
            </a:endParaRPr>
          </a:p>
          <a:p>
            <a:pPr indent="-314325" lvl="0" marL="457200" rtl="0" algn="l">
              <a:spcBef>
                <a:spcPts val="240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Basic</a:t>
            </a:r>
            <a:endParaRPr sz="1350">
              <a:solidFill>
                <a:srgbClr val="3A4145"/>
              </a:solidFill>
              <a:highlight>
                <a:srgbClr val="FFFFFF"/>
              </a:highlight>
              <a:latin typeface="Merriweather"/>
              <a:ea typeface="Merriweather"/>
              <a:cs typeface="Merriweather"/>
              <a:sym typeface="Merriweather"/>
            </a:endParaRPr>
          </a:p>
          <a:p>
            <a:pPr indent="-314325" lvl="0" marL="457200" rtl="0" algn="l">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Bearer</a:t>
            </a:r>
            <a:endParaRPr sz="1350">
              <a:solidFill>
                <a:srgbClr val="3A4145"/>
              </a:solidFill>
              <a:highlight>
                <a:srgbClr val="FFFFFF"/>
              </a:highlight>
              <a:latin typeface="Merriweather"/>
              <a:ea typeface="Merriweather"/>
              <a:cs typeface="Merriweather"/>
              <a:sym typeface="Merriweather"/>
            </a:endParaRPr>
          </a:p>
          <a:p>
            <a:pPr indent="-314325" lvl="0" marL="457200" rtl="0" algn="l">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Digest</a:t>
            </a:r>
            <a:endParaRPr sz="1350">
              <a:solidFill>
                <a:srgbClr val="3A4145"/>
              </a:solidFill>
              <a:highlight>
                <a:srgbClr val="FFFFFF"/>
              </a:highlight>
              <a:latin typeface="Merriweather"/>
              <a:ea typeface="Merriweather"/>
              <a:cs typeface="Merriweather"/>
              <a:sym typeface="Merriweather"/>
            </a:endParaRPr>
          </a:p>
          <a:p>
            <a:pPr indent="-314325" lvl="0" marL="457200" rtl="0" algn="l">
              <a:spcBef>
                <a:spcPts val="0"/>
              </a:spcBef>
              <a:spcAft>
                <a:spcPts val="0"/>
              </a:spcAft>
              <a:buClr>
                <a:srgbClr val="3A4145"/>
              </a:buClr>
              <a:buSzPts val="1350"/>
              <a:buFont typeface="Merriweather"/>
              <a:buChar char="●"/>
            </a:pPr>
            <a:r>
              <a:rPr lang="en" sz="1350">
                <a:solidFill>
                  <a:srgbClr val="3A4145"/>
                </a:solidFill>
                <a:highlight>
                  <a:srgbClr val="FFFFFF"/>
                </a:highlight>
                <a:latin typeface="Merriweather"/>
                <a:ea typeface="Merriweather"/>
                <a:cs typeface="Merriweather"/>
                <a:sym typeface="Merriweather"/>
              </a:rPr>
              <a:t>OAuth</a:t>
            </a:r>
            <a:br>
              <a:rPr lang="en" sz="1350">
                <a:solidFill>
                  <a:srgbClr val="3A4145"/>
                </a:solidFill>
                <a:highlight>
                  <a:srgbClr val="FFFFFF"/>
                </a:highlight>
                <a:latin typeface="Merriweather"/>
                <a:ea typeface="Merriweather"/>
                <a:cs typeface="Merriweather"/>
                <a:sym typeface="Merriweather"/>
              </a:rPr>
            </a:br>
            <a:r>
              <a:rPr lang="en" sz="1350">
                <a:solidFill>
                  <a:srgbClr val="3A4145"/>
                </a:solidFill>
                <a:highlight>
                  <a:srgbClr val="FFFFFF"/>
                </a:highlight>
                <a:latin typeface="Merriweather"/>
                <a:ea typeface="Merriweather"/>
                <a:cs typeface="Merriweather"/>
                <a:sym typeface="Merriweather"/>
              </a:rPr>
              <a:t>and others...</a:t>
            </a:r>
            <a:endParaRPr/>
          </a:p>
        </p:txBody>
      </p:sp>
      <p:sp>
        <p:nvSpPr>
          <p:cNvPr id="87" name="Google Shape;87;p16"/>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highlight>
                  <a:srgbClr val="FFFFFF"/>
                </a:highlight>
                <a:latin typeface="Arial"/>
                <a:ea typeface="Arial"/>
                <a:cs typeface="Arial"/>
                <a:sym typeface="Arial"/>
              </a:rPr>
              <a:t>HTTP method for the action performed by API:</a:t>
            </a:r>
            <a:endParaRPr sz="1350">
              <a:solidFill>
                <a:srgbClr val="000000"/>
              </a:solidFill>
              <a:highlight>
                <a:srgbClr val="FFFFFF"/>
              </a:highlight>
              <a:latin typeface="Arial"/>
              <a:ea typeface="Arial"/>
              <a:cs typeface="Arial"/>
              <a:sym typeface="Arial"/>
            </a:endParaRPr>
          </a:p>
          <a:p>
            <a:pPr indent="-314325" lvl="0" marL="457200" rtl="0" algn="l">
              <a:spcBef>
                <a:spcPts val="1600"/>
              </a:spcBef>
              <a:spcAft>
                <a:spcPts val="0"/>
              </a:spcAft>
              <a:buClr>
                <a:srgbClr val="000000"/>
              </a:buClr>
              <a:buSzPts val="1350"/>
              <a:buFont typeface="Arial"/>
              <a:buChar char="●"/>
            </a:pPr>
            <a:r>
              <a:rPr lang="en" sz="1350">
                <a:solidFill>
                  <a:srgbClr val="000000"/>
                </a:solidFill>
                <a:highlight>
                  <a:srgbClr val="FFFFFF"/>
                </a:highlight>
                <a:latin typeface="Arial"/>
                <a:ea typeface="Arial"/>
                <a:cs typeface="Arial"/>
                <a:sym typeface="Arial"/>
              </a:rPr>
              <a:t>HTTPS GET </a:t>
            </a:r>
            <a:endParaRPr sz="1350">
              <a:solidFill>
                <a:srgbClr val="000000"/>
              </a:solidFill>
              <a:highlight>
                <a:srgbClr val="FFFFFF"/>
              </a:highlight>
              <a:latin typeface="Arial"/>
              <a:ea typeface="Arial"/>
              <a:cs typeface="Arial"/>
              <a:sym typeface="Arial"/>
            </a:endParaRPr>
          </a:p>
          <a:p>
            <a:pPr indent="-314325" lvl="0" marL="457200" rtl="0" algn="l">
              <a:spcBef>
                <a:spcPts val="0"/>
              </a:spcBef>
              <a:spcAft>
                <a:spcPts val="0"/>
              </a:spcAft>
              <a:buClr>
                <a:srgbClr val="000000"/>
              </a:buClr>
              <a:buSzPts val="1350"/>
              <a:buFont typeface="Arial"/>
              <a:buChar char="●"/>
            </a:pPr>
            <a:r>
              <a:rPr lang="en" sz="1350">
                <a:solidFill>
                  <a:srgbClr val="000000"/>
                </a:solidFill>
                <a:highlight>
                  <a:srgbClr val="FFFFFF"/>
                </a:highlight>
                <a:latin typeface="Arial"/>
                <a:ea typeface="Arial"/>
                <a:cs typeface="Arial"/>
                <a:sym typeface="Arial"/>
              </a:rPr>
              <a:t>HTTPS POST</a:t>
            </a:r>
            <a:endParaRPr sz="1350">
              <a:solidFill>
                <a:srgbClr val="000000"/>
              </a:solidFill>
              <a:highlight>
                <a:srgbClr val="FFFFFF"/>
              </a:highlight>
              <a:latin typeface="Arial"/>
              <a:ea typeface="Arial"/>
              <a:cs typeface="Arial"/>
              <a:sym typeface="Arial"/>
            </a:endParaRPr>
          </a:p>
          <a:p>
            <a:pPr indent="-314325" lvl="0" marL="457200" rtl="0" algn="l">
              <a:spcBef>
                <a:spcPts val="0"/>
              </a:spcBef>
              <a:spcAft>
                <a:spcPts val="0"/>
              </a:spcAft>
              <a:buClr>
                <a:srgbClr val="000000"/>
              </a:buClr>
              <a:buSzPts val="1350"/>
              <a:buFont typeface="Arial"/>
              <a:buChar char="●"/>
            </a:pPr>
            <a:r>
              <a:rPr lang="en" sz="1350">
                <a:solidFill>
                  <a:srgbClr val="000000"/>
                </a:solidFill>
                <a:highlight>
                  <a:srgbClr val="FFFFFF"/>
                </a:highlight>
                <a:latin typeface="Arial"/>
                <a:ea typeface="Arial"/>
                <a:cs typeface="Arial"/>
                <a:sym typeface="Arial"/>
              </a:rPr>
              <a:t>HTTPS PUT</a:t>
            </a:r>
            <a:endParaRPr sz="1350">
              <a:solidFill>
                <a:srgbClr val="000000"/>
              </a:solidFill>
              <a:highlight>
                <a:srgbClr val="FFFFFF"/>
              </a:highlight>
              <a:latin typeface="Arial"/>
              <a:ea typeface="Arial"/>
              <a:cs typeface="Arial"/>
              <a:sym typeface="Arial"/>
            </a:endParaRPr>
          </a:p>
          <a:p>
            <a:pPr indent="-314325" lvl="0" marL="457200" rtl="0" algn="l">
              <a:spcBef>
                <a:spcPts val="0"/>
              </a:spcBef>
              <a:spcAft>
                <a:spcPts val="0"/>
              </a:spcAft>
              <a:buClr>
                <a:srgbClr val="000000"/>
              </a:buClr>
              <a:buSzPts val="1350"/>
              <a:buFont typeface="Arial"/>
              <a:buChar char="●"/>
            </a:pPr>
            <a:r>
              <a:rPr lang="en" sz="1350">
                <a:solidFill>
                  <a:srgbClr val="000000"/>
                </a:solidFill>
                <a:highlight>
                  <a:srgbClr val="FFFFFF"/>
                </a:highlight>
                <a:latin typeface="Arial"/>
                <a:ea typeface="Arial"/>
                <a:cs typeface="Arial"/>
                <a:sym typeface="Arial"/>
              </a:rPr>
              <a:t>HTTPS DELETE </a:t>
            </a:r>
            <a:endParaRPr sz="1350">
              <a:solidFill>
                <a:srgbClr val="000000"/>
              </a:solidFill>
              <a:highlight>
                <a:srgbClr val="FFFFFF"/>
              </a:highlight>
              <a:latin typeface="Arial"/>
              <a:ea typeface="Arial"/>
              <a:cs typeface="Arial"/>
              <a:sym typeface="Arial"/>
            </a:endParaRPr>
          </a:p>
          <a:p>
            <a:pPr indent="-314325" lvl="0" marL="457200" rtl="0" algn="l">
              <a:spcBef>
                <a:spcPts val="0"/>
              </a:spcBef>
              <a:spcAft>
                <a:spcPts val="0"/>
              </a:spcAft>
              <a:buClr>
                <a:srgbClr val="000000"/>
              </a:buClr>
              <a:buSzPts val="1350"/>
              <a:buFont typeface="Arial"/>
              <a:buChar char="●"/>
            </a:pPr>
            <a:r>
              <a:rPr lang="en" sz="1350">
                <a:solidFill>
                  <a:srgbClr val="000000"/>
                </a:solidFill>
                <a:highlight>
                  <a:srgbClr val="FFFFFF"/>
                </a:highlight>
                <a:latin typeface="Arial"/>
                <a:ea typeface="Arial"/>
                <a:cs typeface="Arial"/>
                <a:sym typeface="Arial"/>
              </a:rPr>
              <a:t>HTTPS PATCH</a:t>
            </a:r>
            <a:endParaRPr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217075" y="228675"/>
            <a:ext cx="4045200" cy="606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2000">
                <a:solidFill>
                  <a:srgbClr val="3A4145"/>
                </a:solidFill>
                <a:highlight>
                  <a:srgbClr val="FFFFFF"/>
                </a:highlight>
                <a:latin typeface="Merriweather"/>
                <a:ea typeface="Merriweather"/>
                <a:cs typeface="Merriweather"/>
                <a:sym typeface="Merriweather"/>
              </a:rPr>
              <a:t>BASIC</a:t>
            </a:r>
            <a:endParaRPr sz="2000">
              <a:solidFill>
                <a:srgbClr val="3A4145"/>
              </a:solidFill>
              <a:highlight>
                <a:srgbClr val="FFFFFF"/>
              </a:highlight>
              <a:latin typeface="Merriweather"/>
              <a:ea typeface="Merriweather"/>
              <a:cs typeface="Merriweather"/>
              <a:sym typeface="Merriweather"/>
            </a:endParaRPr>
          </a:p>
        </p:txBody>
      </p:sp>
      <p:sp>
        <p:nvSpPr>
          <p:cNvPr id="93" name="Google Shape;93;p17"/>
          <p:cNvSpPr txBox="1"/>
          <p:nvPr>
            <p:ph idx="1" type="subTitle"/>
          </p:nvPr>
        </p:nvSpPr>
        <p:spPr>
          <a:xfrm>
            <a:off x="265500" y="834975"/>
            <a:ext cx="4045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3A4145"/>
                </a:solidFill>
                <a:highlight>
                  <a:srgbClr val="FFFFFF"/>
                </a:highlight>
                <a:latin typeface="Merriweather"/>
                <a:ea typeface="Merriweather"/>
                <a:cs typeface="Merriweather"/>
                <a:sym typeface="Merriweather"/>
              </a:rPr>
              <a:t>Basic</a:t>
            </a:r>
            <a:r>
              <a:rPr lang="en" sz="1300">
                <a:solidFill>
                  <a:srgbClr val="3A4145"/>
                </a:solidFill>
                <a:highlight>
                  <a:srgbClr val="FFFFFF"/>
                </a:highlight>
                <a:latin typeface="Merriweather"/>
                <a:ea typeface="Merriweather"/>
                <a:cs typeface="Merriweather"/>
                <a:sym typeface="Merriweather"/>
              </a:rPr>
              <a:t>: This method is not mostly recommended due to its inherent security vulnerabilities.</a:t>
            </a:r>
            <a:endParaRPr sz="1300">
              <a:solidFill>
                <a:srgbClr val="3A4145"/>
              </a:solidFill>
              <a:highlight>
                <a:srgbClr val="FFFFFF"/>
              </a:highlight>
              <a:latin typeface="Merriweather"/>
              <a:ea typeface="Merriweather"/>
              <a:cs typeface="Merriweather"/>
              <a:sym typeface="Merriweather"/>
            </a:endParaRPr>
          </a:p>
          <a:p>
            <a:pPr indent="0" lvl="0" marL="0" rtl="0" algn="l">
              <a:lnSpc>
                <a:spcPct val="115000"/>
              </a:lnSpc>
              <a:spcBef>
                <a:spcPts val="1600"/>
              </a:spcBef>
              <a:spcAft>
                <a:spcPts val="0"/>
              </a:spcAft>
              <a:buNone/>
            </a:pPr>
            <a:r>
              <a:rPr lang="en" sz="1300">
                <a:solidFill>
                  <a:srgbClr val="3A4145"/>
                </a:solidFill>
                <a:highlight>
                  <a:srgbClr val="FFFFFF"/>
                </a:highlight>
                <a:latin typeface="Merriweather"/>
                <a:ea typeface="Merriweather"/>
                <a:cs typeface="Merriweather"/>
                <a:sym typeface="Merriweather"/>
              </a:rPr>
              <a:t>With this method, the sender places a username:password into the request header. The username and password are encoded with Base64, which is an encoding technique that converts the username and password into a set of 64 characters to ensure safe transmission.</a:t>
            </a:r>
            <a:endParaRPr sz="1300">
              <a:solidFill>
                <a:srgbClr val="3A4145"/>
              </a:solidFill>
              <a:highlight>
                <a:srgbClr val="FFFFFF"/>
              </a:highlight>
              <a:latin typeface="Merriweather"/>
              <a:ea typeface="Merriweather"/>
              <a:cs typeface="Merriweather"/>
              <a:sym typeface="Merriweather"/>
            </a:endParaRPr>
          </a:p>
          <a:p>
            <a:pPr indent="0" lvl="0" marL="0" rtl="0" algn="l">
              <a:lnSpc>
                <a:spcPct val="115000"/>
              </a:lnSpc>
              <a:spcBef>
                <a:spcPts val="2400"/>
              </a:spcBef>
              <a:spcAft>
                <a:spcPts val="0"/>
              </a:spcAft>
              <a:buNone/>
            </a:pPr>
            <a:r>
              <a:rPr lang="en" sz="1300">
                <a:solidFill>
                  <a:srgbClr val="3A4145"/>
                </a:solidFill>
                <a:highlight>
                  <a:srgbClr val="FFFFFF"/>
                </a:highlight>
                <a:latin typeface="Merriweather"/>
                <a:ea typeface="Merriweather"/>
                <a:cs typeface="Merriweather"/>
                <a:sym typeface="Merriweather"/>
              </a:rPr>
              <a:t>This method does not require cookies, session IDs, login pages, and other such specialty solutions, and because it uses the HTTP header itself, there’s no need to handshakes or other complex response systems.</a:t>
            </a:r>
            <a:endParaRPr sz="1300">
              <a:solidFill>
                <a:srgbClr val="3A4145"/>
              </a:solidFill>
              <a:highlight>
                <a:srgbClr val="FFFFFF"/>
              </a:highlight>
              <a:latin typeface="Merriweather"/>
              <a:ea typeface="Merriweather"/>
              <a:cs typeface="Merriweather"/>
              <a:sym typeface="Merriweather"/>
            </a:endParaRPr>
          </a:p>
          <a:p>
            <a:pPr indent="0" lvl="0" marL="0" rtl="0" algn="l">
              <a:lnSpc>
                <a:spcPct val="115000"/>
              </a:lnSpc>
              <a:spcBef>
                <a:spcPts val="2400"/>
              </a:spcBef>
              <a:spcAft>
                <a:spcPts val="0"/>
              </a:spcAft>
              <a:buNone/>
            </a:pPr>
            <a:r>
              <a:t/>
            </a:r>
            <a:endParaRPr sz="1300">
              <a:solidFill>
                <a:srgbClr val="3A4145"/>
              </a:solidFill>
              <a:highlight>
                <a:srgbClr val="FFFFFF"/>
              </a:highlight>
              <a:latin typeface="Merriweather"/>
              <a:ea typeface="Merriweather"/>
              <a:cs typeface="Merriweather"/>
              <a:sym typeface="Merriweather"/>
            </a:endParaRPr>
          </a:p>
          <a:p>
            <a:pPr indent="0" lvl="0" marL="0" rtl="0" algn="ctr">
              <a:spcBef>
                <a:spcPts val="1600"/>
              </a:spcBef>
              <a:spcAft>
                <a:spcPts val="0"/>
              </a:spcAft>
              <a:buNone/>
            </a:pPr>
            <a:r>
              <a:t/>
            </a:r>
            <a:endParaRPr sz="1300"/>
          </a:p>
          <a:p>
            <a:pPr indent="0" lvl="0" marL="0" rtl="0" algn="ctr">
              <a:spcBef>
                <a:spcPts val="0"/>
              </a:spcBef>
              <a:spcAft>
                <a:spcPts val="0"/>
              </a:spcAft>
              <a:buNone/>
            </a:pPr>
            <a:r>
              <a:t/>
            </a:r>
            <a:endParaRPr b="1" sz="1300">
              <a:solidFill>
                <a:srgbClr val="3A4145"/>
              </a:solidFill>
              <a:highlight>
                <a:srgbClr val="FFFFFF"/>
              </a:highlight>
              <a:latin typeface="Merriweather"/>
              <a:ea typeface="Merriweather"/>
              <a:cs typeface="Merriweather"/>
              <a:sym typeface="Merriweather"/>
            </a:endParaRPr>
          </a:p>
        </p:txBody>
      </p:sp>
      <p:pic>
        <p:nvPicPr>
          <p:cNvPr id="94" name="Google Shape;94;p17"/>
          <p:cNvPicPr preferRelativeResize="0"/>
          <p:nvPr/>
        </p:nvPicPr>
        <p:blipFill>
          <a:blip r:embed="rId3">
            <a:alphaModFix/>
          </a:blip>
          <a:stretch>
            <a:fillRect/>
          </a:stretch>
        </p:blipFill>
        <p:spPr>
          <a:xfrm>
            <a:off x="4766175" y="1173925"/>
            <a:ext cx="4237549" cy="2553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subTitle"/>
          </p:nvPr>
        </p:nvSpPr>
        <p:spPr>
          <a:xfrm>
            <a:off x="265500" y="834972"/>
            <a:ext cx="4045200" cy="403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A4145"/>
                </a:solidFill>
                <a:highlight>
                  <a:srgbClr val="FFFFFF"/>
                </a:highlight>
                <a:latin typeface="Merriweather"/>
                <a:ea typeface="Merriweather"/>
                <a:cs typeface="Merriweather"/>
                <a:sym typeface="Merriweather"/>
              </a:rPr>
              <a:t>Bearer authentication (also called token authentication) is an HTTP authentication scheme that involves security tokens called bearer tokens. The name “Bearer authentication” can be understood as “give access to the bearer of this token.” The bearer token allowing access to a certain resource or URL and most likely is a cryptic string, usually generated by the server in response to a login request.The client must send this token in the Authorization header when making requests to protected resources:</a:t>
            </a:r>
            <a:endParaRPr sz="1200">
              <a:solidFill>
                <a:srgbClr val="3A4145"/>
              </a:solidFill>
              <a:highlight>
                <a:srgbClr val="FFFFFF"/>
              </a:highlight>
              <a:latin typeface="Merriweather"/>
              <a:ea typeface="Merriweather"/>
              <a:cs typeface="Merriweather"/>
              <a:sym typeface="Merriweather"/>
            </a:endParaRPr>
          </a:p>
          <a:p>
            <a:pPr indent="0" lvl="0" marL="0" rtl="0" algn="l">
              <a:lnSpc>
                <a:spcPct val="115000"/>
              </a:lnSpc>
              <a:spcBef>
                <a:spcPts val="2400"/>
              </a:spcBef>
              <a:spcAft>
                <a:spcPts val="0"/>
              </a:spcAft>
              <a:buNone/>
            </a:pPr>
            <a:r>
              <a:rPr lang="en" sz="1200">
                <a:solidFill>
                  <a:srgbClr val="3A4145"/>
                </a:solidFill>
                <a:highlight>
                  <a:srgbClr val="F7FAFB"/>
                </a:highlight>
                <a:latin typeface="Courier New"/>
                <a:ea typeface="Courier New"/>
                <a:cs typeface="Courier New"/>
                <a:sym typeface="Courier New"/>
              </a:rPr>
              <a:t>Authorization: Bearer &lt;token&gt;</a:t>
            </a:r>
            <a:endParaRPr sz="1200">
              <a:solidFill>
                <a:srgbClr val="3A4145"/>
              </a:solidFill>
              <a:highlight>
                <a:srgbClr val="F7FAFB"/>
              </a:highlight>
              <a:latin typeface="Courier New"/>
              <a:ea typeface="Courier New"/>
              <a:cs typeface="Courier New"/>
              <a:sym typeface="Courier New"/>
            </a:endParaRPr>
          </a:p>
          <a:p>
            <a:pPr indent="0" lvl="0" marL="0" rtl="0" algn="l">
              <a:lnSpc>
                <a:spcPct val="115000"/>
              </a:lnSpc>
              <a:spcBef>
                <a:spcPts val="2400"/>
              </a:spcBef>
              <a:spcAft>
                <a:spcPts val="0"/>
              </a:spcAft>
              <a:buNone/>
            </a:pPr>
            <a:r>
              <a:rPr lang="en" sz="1200">
                <a:solidFill>
                  <a:srgbClr val="3A4145"/>
                </a:solidFill>
                <a:highlight>
                  <a:srgbClr val="FFFFFF"/>
                </a:highlight>
                <a:latin typeface="Merriweather"/>
                <a:ea typeface="Merriweather"/>
                <a:cs typeface="Merriweather"/>
                <a:sym typeface="Merriweather"/>
              </a:rPr>
              <a:t>The Bearer authentication scheme was originally created as part of OAuth 2.0 in RFC-6750 but is sometimes also used on its own. </a:t>
            </a:r>
            <a:endParaRPr sz="1200">
              <a:solidFill>
                <a:srgbClr val="3A4145"/>
              </a:solidFill>
              <a:highlight>
                <a:srgbClr val="FFFFFF"/>
              </a:highlight>
              <a:latin typeface="Merriweather"/>
              <a:ea typeface="Merriweather"/>
              <a:cs typeface="Merriweather"/>
              <a:sym typeface="Merriweather"/>
            </a:endParaRPr>
          </a:p>
          <a:p>
            <a:pPr indent="0" lvl="0" marL="0" rtl="0" algn="l">
              <a:lnSpc>
                <a:spcPct val="115000"/>
              </a:lnSpc>
              <a:spcBef>
                <a:spcPts val="2400"/>
              </a:spcBef>
              <a:spcAft>
                <a:spcPts val="4800"/>
              </a:spcAft>
              <a:buNone/>
            </a:pPr>
            <a:r>
              <a:t/>
            </a:r>
            <a:endParaRPr sz="1200">
              <a:solidFill>
                <a:srgbClr val="3A4145"/>
              </a:solidFill>
              <a:highlight>
                <a:srgbClr val="FFFFFF"/>
              </a:highlight>
              <a:latin typeface="Merriweather"/>
              <a:ea typeface="Merriweather"/>
              <a:cs typeface="Merriweather"/>
              <a:sym typeface="Merriweather"/>
            </a:endParaRPr>
          </a:p>
        </p:txBody>
      </p:sp>
      <p:sp>
        <p:nvSpPr>
          <p:cNvPr id="100" name="Google Shape;100;p18"/>
          <p:cNvSpPr txBox="1"/>
          <p:nvPr>
            <p:ph type="title"/>
          </p:nvPr>
        </p:nvSpPr>
        <p:spPr>
          <a:xfrm>
            <a:off x="217075" y="228675"/>
            <a:ext cx="4045200" cy="606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2000">
                <a:solidFill>
                  <a:srgbClr val="3A4145"/>
                </a:solidFill>
                <a:highlight>
                  <a:srgbClr val="FFFFFF"/>
                </a:highlight>
                <a:latin typeface="Merriweather"/>
                <a:ea typeface="Merriweather"/>
                <a:cs typeface="Merriweather"/>
                <a:sym typeface="Merriweather"/>
              </a:rPr>
              <a:t>BEARER</a:t>
            </a:r>
            <a:endParaRPr sz="2000">
              <a:solidFill>
                <a:srgbClr val="3A4145"/>
              </a:solidFill>
              <a:highlight>
                <a:srgbClr val="FFFFFF"/>
              </a:highlight>
              <a:latin typeface="Merriweather"/>
              <a:ea typeface="Merriweather"/>
              <a:cs typeface="Merriweather"/>
              <a:sym typeface="Merriweather"/>
            </a:endParaRPr>
          </a:p>
        </p:txBody>
      </p:sp>
      <p:pic>
        <p:nvPicPr>
          <p:cNvPr id="101" name="Google Shape;101;p18"/>
          <p:cNvPicPr preferRelativeResize="0"/>
          <p:nvPr/>
        </p:nvPicPr>
        <p:blipFill>
          <a:blip r:embed="rId3">
            <a:alphaModFix/>
          </a:blip>
          <a:stretch>
            <a:fillRect/>
          </a:stretch>
        </p:blipFill>
        <p:spPr>
          <a:xfrm>
            <a:off x="4651850" y="1805695"/>
            <a:ext cx="4416674" cy="24354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subTitle"/>
          </p:nvPr>
        </p:nvSpPr>
        <p:spPr>
          <a:xfrm>
            <a:off x="265500" y="724228"/>
            <a:ext cx="4045200" cy="42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D5156"/>
                </a:solidFill>
                <a:highlight>
                  <a:srgbClr val="FFFFFF"/>
                </a:highlight>
                <a:latin typeface="Arial"/>
                <a:ea typeface="Arial"/>
                <a:cs typeface="Arial"/>
                <a:sym typeface="Arial"/>
              </a:rPr>
              <a:t>Digest access authentication is one of the agreed-upon methods a web server can use to negotiate credentials, such as username or password, with a user's web browser. This can be used to confirm the identity of a user before sending sensitive information, such as online banking transaction history.</a:t>
            </a:r>
            <a:endParaRPr sz="1200">
              <a:solidFill>
                <a:srgbClr val="4D5156"/>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4D5156"/>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222222"/>
                </a:solidFill>
                <a:highlight>
                  <a:srgbClr val="FFFFFF"/>
                </a:highlight>
                <a:latin typeface="Arial"/>
                <a:ea typeface="Arial"/>
                <a:cs typeface="Arial"/>
                <a:sym typeface="Arial"/>
              </a:rPr>
              <a:t>Digest authentication is a method of authentication in which a request from a potential user is received by a network server and then sent to a domain controller. The domain controller sends a special key, called a digest session key, to the server that received the original request.</a:t>
            </a:r>
            <a:endParaRPr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222222"/>
                </a:solidFill>
                <a:highlight>
                  <a:srgbClr val="FFFFFF"/>
                </a:highlight>
                <a:latin typeface="Arial"/>
                <a:ea typeface="Arial"/>
                <a:cs typeface="Arial"/>
                <a:sym typeface="Arial"/>
              </a:rPr>
              <a:t>Digest Authentication communicates credentials in an encrypted form by applying a hash function to: the username, the password, a server supplied nonce value, the HTTP method and the requested URI. Whereas Basic Authentication uses non-encrypted base64 encoding.</a:t>
            </a:r>
            <a:endParaRPr sz="1200">
              <a:solidFill>
                <a:srgbClr val="222222"/>
              </a:solidFill>
              <a:highlight>
                <a:srgbClr val="FFFFFF"/>
              </a:highlight>
              <a:latin typeface="Arial"/>
              <a:ea typeface="Arial"/>
              <a:cs typeface="Arial"/>
              <a:sym typeface="Arial"/>
            </a:endParaRPr>
          </a:p>
        </p:txBody>
      </p:sp>
      <p:sp>
        <p:nvSpPr>
          <p:cNvPr id="107" name="Google Shape;107;p19"/>
          <p:cNvSpPr txBox="1"/>
          <p:nvPr>
            <p:ph type="title"/>
          </p:nvPr>
        </p:nvSpPr>
        <p:spPr>
          <a:xfrm>
            <a:off x="217075" y="228675"/>
            <a:ext cx="4045200" cy="606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2000">
                <a:solidFill>
                  <a:srgbClr val="3A4145"/>
                </a:solidFill>
                <a:highlight>
                  <a:srgbClr val="FFFFFF"/>
                </a:highlight>
                <a:latin typeface="Merriweather"/>
                <a:ea typeface="Merriweather"/>
                <a:cs typeface="Merriweather"/>
                <a:sym typeface="Merriweather"/>
              </a:rPr>
              <a:t>DIGEST</a:t>
            </a:r>
            <a:endParaRPr sz="2000">
              <a:solidFill>
                <a:srgbClr val="3A4145"/>
              </a:solidFill>
              <a:highlight>
                <a:srgbClr val="FFFFFF"/>
              </a:highlight>
              <a:latin typeface="Merriweather"/>
              <a:ea typeface="Merriweather"/>
              <a:cs typeface="Merriweather"/>
              <a:sym typeface="Merriweather"/>
            </a:endParaRPr>
          </a:p>
        </p:txBody>
      </p:sp>
      <p:pic>
        <p:nvPicPr>
          <p:cNvPr id="108" name="Google Shape;108;p19"/>
          <p:cNvPicPr preferRelativeResize="0"/>
          <p:nvPr/>
        </p:nvPicPr>
        <p:blipFill>
          <a:blip r:embed="rId3">
            <a:alphaModFix/>
          </a:blip>
          <a:stretch>
            <a:fillRect/>
          </a:stretch>
        </p:blipFill>
        <p:spPr>
          <a:xfrm>
            <a:off x="4572000" y="1559663"/>
            <a:ext cx="4528500" cy="20241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HTTP Method for the action performed by API: </a:t>
            </a:r>
            <a:endParaRPr sz="2000"/>
          </a:p>
        </p:txBody>
      </p:sp>
      <p:sp>
        <p:nvSpPr>
          <p:cNvPr id="114" name="Google Shape;114;p20"/>
          <p:cNvSpPr txBox="1"/>
          <p:nvPr>
            <p:ph idx="1" type="body"/>
          </p:nvPr>
        </p:nvSpPr>
        <p:spPr>
          <a:xfrm>
            <a:off x="3316050" y="357800"/>
            <a:ext cx="5772900" cy="47253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3A4145"/>
              </a:buClr>
              <a:buSzPts val="1350"/>
              <a:buFont typeface="Merriweather"/>
              <a:buChar char="●"/>
            </a:pPr>
            <a:r>
              <a:rPr b="1" lang="en" sz="1300">
                <a:solidFill>
                  <a:srgbClr val="000000"/>
                </a:solidFill>
                <a:highlight>
                  <a:srgbClr val="FFFFFF"/>
                </a:highlight>
                <a:latin typeface="Arial"/>
                <a:ea typeface="Arial"/>
                <a:cs typeface="Arial"/>
                <a:sym typeface="Arial"/>
              </a:rPr>
              <a:t>HTTPS GET: </a:t>
            </a:r>
            <a:r>
              <a:rPr lang="en" sz="1300">
                <a:solidFill>
                  <a:srgbClr val="000000"/>
                </a:solidFill>
                <a:highlight>
                  <a:srgbClr val="FFFFFF"/>
                </a:highlight>
                <a:latin typeface="Arial"/>
                <a:ea typeface="Arial"/>
                <a:cs typeface="Arial"/>
                <a:sym typeface="Arial"/>
              </a:rPr>
              <a:t>Use GET requests to retrieve resource representation/information only – and not to modify it in any way. As GET requests do not change the state of the resource, these are said to be safe methods. </a:t>
            </a:r>
            <a:endParaRPr sz="13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sz="1300">
                <a:solidFill>
                  <a:srgbClr val="000000"/>
                </a:solidFill>
                <a:highlight>
                  <a:srgbClr val="FFFFFF"/>
                </a:highlight>
                <a:latin typeface="Arial"/>
                <a:ea typeface="Arial"/>
                <a:cs typeface="Arial"/>
                <a:sym typeface="Arial"/>
              </a:rPr>
              <a:t>HTTPS POST: </a:t>
            </a:r>
            <a:r>
              <a:rPr lang="en" sz="1300">
                <a:solidFill>
                  <a:srgbClr val="000000"/>
                </a:solidFill>
                <a:highlight>
                  <a:srgbClr val="FFFFFF"/>
                </a:highlight>
                <a:latin typeface="Arial"/>
                <a:ea typeface="Arial"/>
                <a:cs typeface="Arial"/>
                <a:sym typeface="Arial"/>
              </a:rPr>
              <a:t>Use POST APIs to create new subordinate resources, e.g., a file is subordinate to a directory containing it or a row is subordinate to a database table. When talking strictly in terms of REST, POST methods are used to create a new resource into the collection of resources.</a:t>
            </a:r>
            <a:endParaRPr sz="13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sz="1300">
                <a:solidFill>
                  <a:srgbClr val="000000"/>
                </a:solidFill>
                <a:highlight>
                  <a:srgbClr val="FFFFFF"/>
                </a:highlight>
                <a:latin typeface="Arial"/>
                <a:ea typeface="Arial"/>
                <a:cs typeface="Arial"/>
                <a:sym typeface="Arial"/>
              </a:rPr>
              <a:t>HTTPS PUT: </a:t>
            </a:r>
            <a:r>
              <a:rPr lang="en" sz="1300">
                <a:solidFill>
                  <a:srgbClr val="000000"/>
                </a:solidFill>
                <a:highlight>
                  <a:srgbClr val="FFFFFF"/>
                </a:highlight>
                <a:latin typeface="Arial"/>
                <a:ea typeface="Arial"/>
                <a:cs typeface="Arial"/>
                <a:sym typeface="Arial"/>
              </a:rPr>
              <a:t>Use PUT APIs primarily to update existing resource (if the resource does not exist, then API may decide to create a new resource or not). </a:t>
            </a:r>
            <a:endParaRPr sz="13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sz="1300">
                <a:solidFill>
                  <a:srgbClr val="000000"/>
                </a:solidFill>
                <a:highlight>
                  <a:srgbClr val="FFFFFF"/>
                </a:highlight>
                <a:latin typeface="Arial"/>
                <a:ea typeface="Arial"/>
                <a:cs typeface="Arial"/>
                <a:sym typeface="Arial"/>
              </a:rPr>
              <a:t>HTTPS DELETE:</a:t>
            </a:r>
            <a:r>
              <a:rPr lang="en" sz="1300">
                <a:solidFill>
                  <a:srgbClr val="000000"/>
                </a:solidFill>
                <a:highlight>
                  <a:srgbClr val="FFFFFF"/>
                </a:highlight>
                <a:latin typeface="Arial"/>
                <a:ea typeface="Arial"/>
                <a:cs typeface="Arial"/>
                <a:sym typeface="Arial"/>
              </a:rPr>
              <a:t>As the name applies, DELETE APIs are used to delete resources (identified by the Request-URI).</a:t>
            </a:r>
            <a:endParaRPr sz="13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sz="1300">
                <a:solidFill>
                  <a:srgbClr val="000000"/>
                </a:solidFill>
                <a:highlight>
                  <a:srgbClr val="FFFFFF"/>
                </a:highlight>
                <a:latin typeface="Arial"/>
                <a:ea typeface="Arial"/>
                <a:cs typeface="Arial"/>
                <a:sym typeface="Arial"/>
              </a:rPr>
              <a:t>HTTPS PATCH:</a:t>
            </a:r>
            <a:r>
              <a:rPr lang="en" sz="1300">
                <a:solidFill>
                  <a:srgbClr val="000000"/>
                </a:solidFill>
                <a:highlight>
                  <a:srgbClr val="FFFFFF"/>
                </a:highlight>
                <a:latin typeface="Arial"/>
                <a:ea typeface="Arial"/>
                <a:cs typeface="Arial"/>
                <a:sym typeface="Arial"/>
              </a:rPr>
              <a:t>HTTP PATCH requests are to make partial update on a resource. If you see PUT requests also modify a resource entity, so to make more clear – PATCH method is the correct choice for partially updating an existing resource, and PUT should only be used if you’re replacing a resource in its entirety.</a:t>
            </a:r>
            <a:endParaRPr sz="1300">
              <a:solidFill>
                <a:srgbClr val="000000"/>
              </a:solidFill>
              <a:highlight>
                <a:srgbClr val="FFFFFF"/>
              </a:highlight>
              <a:latin typeface="Arial"/>
              <a:ea typeface="Arial"/>
              <a:cs typeface="Arial"/>
              <a:sym typeface="Arial"/>
            </a:endParaRPr>
          </a:p>
        </p:txBody>
      </p:sp>
      <p:sp>
        <p:nvSpPr>
          <p:cNvPr id="115" name="Google Shape;115;p20"/>
          <p:cNvSpPr txBox="1"/>
          <p:nvPr>
            <p:ph type="title"/>
          </p:nvPr>
        </p:nvSpPr>
        <p:spPr>
          <a:xfrm>
            <a:off x="109425" y="1311200"/>
            <a:ext cx="3145500" cy="365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HTTPS GET</a:t>
            </a:r>
            <a:endParaRPr sz="2000"/>
          </a:p>
          <a:p>
            <a:pPr indent="-355600" lvl="0" marL="457200" rtl="0" algn="l">
              <a:spcBef>
                <a:spcPts val="0"/>
              </a:spcBef>
              <a:spcAft>
                <a:spcPts val="0"/>
              </a:spcAft>
              <a:buSzPts val="2000"/>
              <a:buChar char="●"/>
            </a:pPr>
            <a:r>
              <a:rPr lang="en" sz="2000"/>
              <a:t>HTTPS POST </a:t>
            </a:r>
            <a:endParaRPr sz="2000"/>
          </a:p>
          <a:p>
            <a:pPr indent="-355600" lvl="0" marL="457200" rtl="0" algn="l">
              <a:spcBef>
                <a:spcPts val="0"/>
              </a:spcBef>
              <a:spcAft>
                <a:spcPts val="0"/>
              </a:spcAft>
              <a:buSzPts val="2000"/>
              <a:buChar char="●"/>
            </a:pPr>
            <a:r>
              <a:rPr lang="en" sz="2000"/>
              <a:t>HTTPS PUT </a:t>
            </a:r>
            <a:endParaRPr sz="2000"/>
          </a:p>
          <a:p>
            <a:pPr indent="-355600" lvl="0" marL="457200" rtl="0" algn="l">
              <a:spcBef>
                <a:spcPts val="0"/>
              </a:spcBef>
              <a:spcAft>
                <a:spcPts val="0"/>
              </a:spcAft>
              <a:buSzPts val="2000"/>
              <a:buChar char="●"/>
            </a:pPr>
            <a:r>
              <a:rPr lang="en" sz="2000"/>
              <a:t>HTTPS DELETE </a:t>
            </a:r>
            <a:endParaRPr sz="2000"/>
          </a:p>
          <a:p>
            <a:pPr indent="-355600" lvl="0" marL="457200" rtl="0" algn="l">
              <a:spcBef>
                <a:spcPts val="0"/>
              </a:spcBef>
              <a:spcAft>
                <a:spcPts val="0"/>
              </a:spcAft>
              <a:buSzPts val="2000"/>
              <a:buChar char="●"/>
            </a:pPr>
            <a:r>
              <a:rPr lang="en" sz="2000"/>
              <a:t>HTTPS PATCH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API Keys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