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1D1750-39B1-4251-ABC1-83A32CA599FF}" v="2551" dt="2022-10-03T13:10:42.9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10019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13299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58377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34492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45801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06227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C6B4A9-1611-4792-9094-5F34BCA07E0B}" type="datetimeFigureOut">
              <a:rPr lang="en-US" dirty="0"/>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110263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dirty="0"/>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09300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34112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68283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B712588-04B1-427B-82EE-E8DB90309F08}" type="datetimeFigureOut">
              <a:rPr lang="en-US" dirty="0"/>
              <a:t>10/3/2022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2586536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10/3/2022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24496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10/3/2022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18739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13741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dirty="0"/>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1275556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42160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10/3/2022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34483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ext&#10;&#10;Description automatically generated">
            <a:extLst>
              <a:ext uri="{FF2B5EF4-FFF2-40B4-BE49-F238E27FC236}">
                <a16:creationId xmlns:a16="http://schemas.microsoft.com/office/drawing/2014/main" id="{367FE057-7428-1A25-70AF-09273E493DD3}"/>
              </a:ext>
            </a:extLst>
          </p:cNvPr>
          <p:cNvPicPr>
            <a:picLocks noChangeAspect="1"/>
          </p:cNvPicPr>
          <p:nvPr/>
        </p:nvPicPr>
        <p:blipFill>
          <a:blip r:embed="rId2"/>
          <a:stretch>
            <a:fillRect/>
          </a:stretch>
        </p:blipFill>
        <p:spPr>
          <a:xfrm>
            <a:off x="1899779" y="690562"/>
            <a:ext cx="8452678" cy="3983999"/>
          </a:xfrm>
          <a:prstGeom prst="rect">
            <a:avLst/>
          </a:prstGeom>
        </p:spPr>
      </p:pic>
      <p:sp>
        <p:nvSpPr>
          <p:cNvPr id="5" name="Rectangle 4">
            <a:extLst>
              <a:ext uri="{FF2B5EF4-FFF2-40B4-BE49-F238E27FC236}">
                <a16:creationId xmlns:a16="http://schemas.microsoft.com/office/drawing/2014/main" id="{EE5195A6-E341-05E0-83A0-2B613767D423}"/>
              </a:ext>
            </a:extLst>
          </p:cNvPr>
          <p:cNvSpPr/>
          <p:nvPr/>
        </p:nvSpPr>
        <p:spPr>
          <a:xfrm>
            <a:off x="7330962" y="613013"/>
            <a:ext cx="2197651" cy="2981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3947C78-F976-4BC3-CFC5-4FA593BF755E}"/>
              </a:ext>
            </a:extLst>
          </p:cNvPr>
          <p:cNvSpPr txBox="1"/>
          <p:nvPr/>
        </p:nvSpPr>
        <p:spPr>
          <a:xfrm>
            <a:off x="3063310" y="5332995"/>
            <a:ext cx="566958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cs typeface="Calibri"/>
              </a:rPr>
              <a:t>Sign In, Create Account and Profile section should be more prominent</a:t>
            </a:r>
            <a:endParaRPr lang="en-US" sz="2400" b="1"/>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 text, application&#10;&#10;Description automatically generated">
            <a:extLst>
              <a:ext uri="{FF2B5EF4-FFF2-40B4-BE49-F238E27FC236}">
                <a16:creationId xmlns:a16="http://schemas.microsoft.com/office/drawing/2014/main" id="{E9851F51-CF59-804C-5C79-8CD2050ED2BB}"/>
              </a:ext>
            </a:extLst>
          </p:cNvPr>
          <p:cNvPicPr>
            <a:picLocks noChangeAspect="1"/>
          </p:cNvPicPr>
          <p:nvPr/>
        </p:nvPicPr>
        <p:blipFill>
          <a:blip r:embed="rId2"/>
          <a:stretch>
            <a:fillRect/>
          </a:stretch>
        </p:blipFill>
        <p:spPr>
          <a:xfrm>
            <a:off x="1664854" y="233892"/>
            <a:ext cx="8977745" cy="4231217"/>
          </a:xfrm>
          <a:prstGeom prst="rect">
            <a:avLst/>
          </a:prstGeom>
        </p:spPr>
      </p:pic>
      <p:sp>
        <p:nvSpPr>
          <p:cNvPr id="4" name="TextBox 3">
            <a:extLst>
              <a:ext uri="{FF2B5EF4-FFF2-40B4-BE49-F238E27FC236}">
                <a16:creationId xmlns:a16="http://schemas.microsoft.com/office/drawing/2014/main" id="{D05ADD88-16EF-BC75-62EF-F0FE1D9EB904}"/>
              </a:ext>
            </a:extLst>
          </p:cNvPr>
          <p:cNvSpPr txBox="1"/>
          <p:nvPr/>
        </p:nvSpPr>
        <p:spPr>
          <a:xfrm>
            <a:off x="2479039" y="4469678"/>
            <a:ext cx="7083547" cy="127150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defTabSz="457200">
              <a:spcBef>
                <a:spcPts val="1000"/>
              </a:spcBef>
              <a:buClr>
                <a:schemeClr val="accent1"/>
              </a:buClr>
              <a:buSzPct val="80000"/>
            </a:pPr>
            <a:endParaRPr lang="en-US" sz="2400">
              <a:solidFill>
                <a:schemeClr val="tx1">
                  <a:lumMod val="75000"/>
                  <a:lumOff val="25000"/>
                </a:schemeClr>
              </a:solidFill>
            </a:endParaRPr>
          </a:p>
          <a:p>
            <a:pPr algn="ctr" defTabSz="457200">
              <a:spcBef>
                <a:spcPts val="1000"/>
              </a:spcBef>
            </a:pPr>
            <a:r>
              <a:rPr lang="en-US" sz="2400" b="1" dirty="0">
                <a:solidFill>
                  <a:schemeClr val="tx1">
                    <a:lumMod val="75000"/>
                    <a:lumOff val="25000"/>
                  </a:schemeClr>
                </a:solidFill>
              </a:rPr>
              <a:t>COD, Cards and UPI should be displayed.</a:t>
            </a:r>
            <a:endParaRPr lang="en-US" dirty="0">
              <a:solidFill>
                <a:schemeClr val="tx1">
                  <a:lumMod val="75000"/>
                  <a:lumOff val="25000"/>
                </a:schemeClr>
              </a:solidFill>
            </a:endParaRPr>
          </a:p>
          <a:p>
            <a:pPr algn="ctr" defTabSz="457200">
              <a:spcBef>
                <a:spcPts val="1000"/>
              </a:spcBef>
            </a:pPr>
            <a:r>
              <a:rPr lang="en-US" sz="2400" b="1" dirty="0">
                <a:solidFill>
                  <a:schemeClr val="tx1">
                    <a:lumMod val="75000"/>
                    <a:lumOff val="25000"/>
                  </a:schemeClr>
                </a:solidFill>
              </a:rPr>
              <a:t>The discount code should be displayed with order summary.</a:t>
            </a:r>
          </a:p>
        </p:txBody>
      </p:sp>
    </p:spTree>
    <p:extLst>
      <p:ext uri="{BB962C8B-B14F-4D97-AF65-F5344CB8AC3E}">
        <p14:creationId xmlns:p14="http://schemas.microsoft.com/office/powerpoint/2010/main" val="1898612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 application&#10;&#10;Description automatically generated">
            <a:extLst>
              <a:ext uri="{FF2B5EF4-FFF2-40B4-BE49-F238E27FC236}">
                <a16:creationId xmlns:a16="http://schemas.microsoft.com/office/drawing/2014/main" id="{D2D5E083-B169-4F00-77CD-DF9978AFF60D}"/>
              </a:ext>
            </a:extLst>
          </p:cNvPr>
          <p:cNvPicPr>
            <a:picLocks noChangeAspect="1"/>
          </p:cNvPicPr>
          <p:nvPr/>
        </p:nvPicPr>
        <p:blipFill>
          <a:blip r:embed="rId2"/>
          <a:stretch>
            <a:fillRect/>
          </a:stretch>
        </p:blipFill>
        <p:spPr>
          <a:xfrm>
            <a:off x="2810163" y="576984"/>
            <a:ext cx="2438400" cy="3371850"/>
          </a:xfrm>
          <a:prstGeom prst="rect">
            <a:avLst/>
          </a:prstGeom>
        </p:spPr>
      </p:pic>
      <p:pic>
        <p:nvPicPr>
          <p:cNvPr id="3" name="Picture 3" descr="Graphical user interface, text, application&#10;&#10;Description automatically generated">
            <a:extLst>
              <a:ext uri="{FF2B5EF4-FFF2-40B4-BE49-F238E27FC236}">
                <a16:creationId xmlns:a16="http://schemas.microsoft.com/office/drawing/2014/main" id="{F4D4382B-52C6-05E5-E364-233DB2059B49}"/>
              </a:ext>
            </a:extLst>
          </p:cNvPr>
          <p:cNvPicPr>
            <a:picLocks noChangeAspect="1"/>
          </p:cNvPicPr>
          <p:nvPr/>
        </p:nvPicPr>
        <p:blipFill>
          <a:blip r:embed="rId3"/>
          <a:stretch>
            <a:fillRect/>
          </a:stretch>
        </p:blipFill>
        <p:spPr>
          <a:xfrm>
            <a:off x="5567218" y="395014"/>
            <a:ext cx="2743200" cy="3620336"/>
          </a:xfrm>
          <a:prstGeom prst="rect">
            <a:avLst/>
          </a:prstGeom>
        </p:spPr>
      </p:pic>
      <p:sp>
        <p:nvSpPr>
          <p:cNvPr id="6" name="Rectangle 5">
            <a:extLst>
              <a:ext uri="{FF2B5EF4-FFF2-40B4-BE49-F238E27FC236}">
                <a16:creationId xmlns:a16="http://schemas.microsoft.com/office/drawing/2014/main" id="{01121142-99A6-8BA0-0EF8-6183E047D341}"/>
              </a:ext>
            </a:extLst>
          </p:cNvPr>
          <p:cNvSpPr/>
          <p:nvPr/>
        </p:nvSpPr>
        <p:spPr>
          <a:xfrm>
            <a:off x="2689689" y="3187648"/>
            <a:ext cx="2647923" cy="8408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ABDB986-E4CB-EF6B-9224-C9706DF1DC7C}"/>
              </a:ext>
            </a:extLst>
          </p:cNvPr>
          <p:cNvSpPr txBox="1"/>
          <p:nvPr/>
        </p:nvSpPr>
        <p:spPr>
          <a:xfrm>
            <a:off x="1687945" y="5093855"/>
            <a:ext cx="830810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t>These are not needed.​</a:t>
            </a:r>
          </a:p>
        </p:txBody>
      </p:sp>
    </p:spTree>
    <p:extLst>
      <p:ext uri="{BB962C8B-B14F-4D97-AF65-F5344CB8AC3E}">
        <p14:creationId xmlns:p14="http://schemas.microsoft.com/office/powerpoint/2010/main" val="111770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649483B2-8B21-6C54-15F1-600A22BD35E4}"/>
              </a:ext>
            </a:extLst>
          </p:cNvPr>
          <p:cNvPicPr>
            <a:picLocks noChangeAspect="1"/>
          </p:cNvPicPr>
          <p:nvPr/>
        </p:nvPicPr>
        <p:blipFill>
          <a:blip r:embed="rId2"/>
          <a:stretch>
            <a:fillRect/>
          </a:stretch>
        </p:blipFill>
        <p:spPr>
          <a:xfrm>
            <a:off x="888279" y="624321"/>
            <a:ext cx="3407352" cy="5262995"/>
          </a:xfrm>
          <a:prstGeom prst="rect">
            <a:avLst/>
          </a:prstGeom>
        </p:spPr>
      </p:pic>
      <p:sp>
        <p:nvSpPr>
          <p:cNvPr id="6" name="TextBox 5">
            <a:extLst>
              <a:ext uri="{FF2B5EF4-FFF2-40B4-BE49-F238E27FC236}">
                <a16:creationId xmlns:a16="http://schemas.microsoft.com/office/drawing/2014/main" id="{BD017D1F-FFE7-88BF-406F-517C74BAC3AA}"/>
              </a:ext>
            </a:extLst>
          </p:cNvPr>
          <p:cNvSpPr txBox="1"/>
          <p:nvPr/>
        </p:nvSpPr>
        <p:spPr>
          <a:xfrm>
            <a:off x="4528128" y="1711036"/>
            <a:ext cx="480983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404040"/>
                </a:solidFill>
              </a:rPr>
              <a:t>Buy Now button should be added.</a:t>
            </a:r>
          </a:p>
        </p:txBody>
      </p:sp>
    </p:spTree>
    <p:extLst>
      <p:ext uri="{BB962C8B-B14F-4D97-AF65-F5344CB8AC3E}">
        <p14:creationId xmlns:p14="http://schemas.microsoft.com/office/powerpoint/2010/main" val="1241565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EEB13EE5-C094-51D7-38EC-2E94910889C9}"/>
              </a:ext>
            </a:extLst>
          </p:cNvPr>
          <p:cNvPicPr>
            <a:picLocks noChangeAspect="1"/>
          </p:cNvPicPr>
          <p:nvPr/>
        </p:nvPicPr>
        <p:blipFill rotWithShape="1">
          <a:blip r:embed="rId2"/>
          <a:srcRect r="4577" b="-1"/>
          <a:stretch/>
        </p:blipFill>
        <p:spPr>
          <a:xfrm>
            <a:off x="2949908" y="447963"/>
            <a:ext cx="6368370" cy="3144981"/>
          </a:xfrm>
          <a:prstGeom prst="rect">
            <a:avLst/>
          </a:prstGeom>
        </p:spPr>
      </p:pic>
      <p:pic>
        <p:nvPicPr>
          <p:cNvPr id="6" name="Picture 6" descr="A picture containing text&#10;&#10;Description automatically generated">
            <a:extLst>
              <a:ext uri="{FF2B5EF4-FFF2-40B4-BE49-F238E27FC236}">
                <a16:creationId xmlns:a16="http://schemas.microsoft.com/office/drawing/2014/main" id="{BAB634F9-1A36-45EE-F2C9-F04884B5D589}"/>
              </a:ext>
            </a:extLst>
          </p:cNvPr>
          <p:cNvPicPr>
            <a:picLocks noChangeAspect="1"/>
          </p:cNvPicPr>
          <p:nvPr/>
        </p:nvPicPr>
        <p:blipFill rotWithShape="1">
          <a:blip r:embed="rId3"/>
          <a:srcRect t="848" r="2" b="2"/>
          <a:stretch/>
        </p:blipFill>
        <p:spPr>
          <a:xfrm>
            <a:off x="5059211" y="5711000"/>
            <a:ext cx="2011220" cy="781542"/>
          </a:xfrm>
          <a:prstGeom prst="rect">
            <a:avLst/>
          </a:prstGeom>
        </p:spPr>
      </p:pic>
      <p:sp>
        <p:nvSpPr>
          <p:cNvPr id="9" name="TextBox 8">
            <a:extLst>
              <a:ext uri="{FF2B5EF4-FFF2-40B4-BE49-F238E27FC236}">
                <a16:creationId xmlns:a16="http://schemas.microsoft.com/office/drawing/2014/main" id="{445FF94B-2B02-2905-526D-1D7FE723961B}"/>
              </a:ext>
            </a:extLst>
          </p:cNvPr>
          <p:cNvSpPr txBox="1"/>
          <p:nvPr/>
        </p:nvSpPr>
        <p:spPr>
          <a:xfrm>
            <a:off x="2175161" y="4040909"/>
            <a:ext cx="7781635" cy="184496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gn="ctr">
              <a:lnSpc>
                <a:spcPct val="90000"/>
              </a:lnSpc>
              <a:spcAft>
                <a:spcPts val="600"/>
              </a:spcAft>
            </a:pPr>
            <a:r>
              <a:rPr lang="en-US" sz="2400" b="1" dirty="0">
                <a:solidFill>
                  <a:schemeClr val="tx1">
                    <a:alpha val="55000"/>
                  </a:schemeClr>
                </a:solidFill>
              </a:rPr>
              <a:t>The tagline is Crafts by Rural Women which generally suggests that it is something related to décor, accessories, clothes but not edibles. Food item category don’t go with the overall brand.</a:t>
            </a:r>
            <a:endParaRPr lang="en-US" sz="2400" dirty="0">
              <a:solidFill>
                <a:schemeClr val="tx1">
                  <a:alpha val="55000"/>
                </a:schemeClr>
              </a:solidFill>
            </a:endParaRPr>
          </a:p>
        </p:txBody>
      </p:sp>
    </p:spTree>
    <p:extLst>
      <p:ext uri="{BB962C8B-B14F-4D97-AF65-F5344CB8AC3E}">
        <p14:creationId xmlns:p14="http://schemas.microsoft.com/office/powerpoint/2010/main" val="1428487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Graphical user interface, website&#10;&#10;Description automatically generated">
            <a:extLst>
              <a:ext uri="{FF2B5EF4-FFF2-40B4-BE49-F238E27FC236}">
                <a16:creationId xmlns:a16="http://schemas.microsoft.com/office/drawing/2014/main" id="{B0B46854-A2F8-3B7D-8F8B-6FB1C0AF0E6B}"/>
              </a:ext>
            </a:extLst>
          </p:cNvPr>
          <p:cNvPicPr>
            <a:picLocks noChangeAspect="1"/>
          </p:cNvPicPr>
          <p:nvPr/>
        </p:nvPicPr>
        <p:blipFill>
          <a:blip r:embed="rId2"/>
          <a:stretch>
            <a:fillRect/>
          </a:stretch>
        </p:blipFill>
        <p:spPr>
          <a:xfrm>
            <a:off x="290940" y="422129"/>
            <a:ext cx="7345218" cy="2296101"/>
          </a:xfrm>
          <a:prstGeom prst="rect">
            <a:avLst/>
          </a:prstGeom>
        </p:spPr>
      </p:pic>
      <p:pic>
        <p:nvPicPr>
          <p:cNvPr id="3" name="Picture 3" descr="A picture containing graphical user interface&#10;&#10;Description automatically generated">
            <a:extLst>
              <a:ext uri="{FF2B5EF4-FFF2-40B4-BE49-F238E27FC236}">
                <a16:creationId xmlns:a16="http://schemas.microsoft.com/office/drawing/2014/main" id="{13A5DCF0-7573-5A12-F1F4-660398E73851}"/>
              </a:ext>
            </a:extLst>
          </p:cNvPr>
          <p:cNvPicPr>
            <a:picLocks noChangeAspect="1"/>
          </p:cNvPicPr>
          <p:nvPr/>
        </p:nvPicPr>
        <p:blipFill>
          <a:blip r:embed="rId3"/>
          <a:stretch>
            <a:fillRect/>
          </a:stretch>
        </p:blipFill>
        <p:spPr>
          <a:xfrm>
            <a:off x="683485" y="2853113"/>
            <a:ext cx="6941128" cy="2098501"/>
          </a:xfrm>
          <a:prstGeom prst="rect">
            <a:avLst/>
          </a:prstGeom>
        </p:spPr>
      </p:pic>
      <p:sp>
        <p:nvSpPr>
          <p:cNvPr id="5" name="TextBox 4">
            <a:extLst>
              <a:ext uri="{FF2B5EF4-FFF2-40B4-BE49-F238E27FC236}">
                <a16:creationId xmlns:a16="http://schemas.microsoft.com/office/drawing/2014/main" id="{3DD34580-DDEC-0061-B7D1-4057456CD67C}"/>
              </a:ext>
            </a:extLst>
          </p:cNvPr>
          <p:cNvSpPr txBox="1"/>
          <p:nvPr/>
        </p:nvSpPr>
        <p:spPr>
          <a:xfrm>
            <a:off x="708890" y="5611092"/>
            <a:ext cx="5657272" cy="43641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gn="ctr">
              <a:lnSpc>
                <a:spcPct val="90000"/>
              </a:lnSpc>
              <a:spcAft>
                <a:spcPts val="600"/>
              </a:spcAft>
            </a:pPr>
            <a:r>
              <a:rPr lang="en-US" sz="2400" b="1">
                <a:solidFill>
                  <a:schemeClr val="tx1">
                    <a:alpha val="55000"/>
                  </a:schemeClr>
                </a:solidFill>
              </a:rPr>
              <a:t>The navigation should be consistent</a:t>
            </a:r>
            <a:endParaRPr lang="en-US" sz="2400" b="1">
              <a:solidFill>
                <a:srgbClr val="000000">
                  <a:alpha val="55000"/>
                </a:srgbClr>
              </a:solidFill>
            </a:endParaRPr>
          </a:p>
        </p:txBody>
      </p:sp>
    </p:spTree>
    <p:extLst>
      <p:ext uri="{BB962C8B-B14F-4D97-AF65-F5344CB8AC3E}">
        <p14:creationId xmlns:p14="http://schemas.microsoft.com/office/powerpoint/2010/main" val="2502094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69748F-4EBD-E626-DB2E-604A44DEA91E}"/>
              </a:ext>
            </a:extLst>
          </p:cNvPr>
          <p:cNvSpPr txBox="1"/>
          <p:nvPr/>
        </p:nvSpPr>
        <p:spPr>
          <a:xfrm>
            <a:off x="2251364" y="4514272"/>
            <a:ext cx="7287489" cy="147550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gn="ctr">
              <a:lnSpc>
                <a:spcPct val="90000"/>
              </a:lnSpc>
              <a:spcAft>
                <a:spcPts val="600"/>
              </a:spcAft>
            </a:pPr>
            <a:r>
              <a:rPr lang="en-US" sz="2400" b="1" dirty="0">
                <a:solidFill>
                  <a:schemeClr val="tx1">
                    <a:alpha val="55000"/>
                  </a:schemeClr>
                </a:solidFill>
              </a:rPr>
              <a:t>If you type a wrong spelling then it first suggests you and then you have to select the option to choose instead just auto correcting the word and searching it automatically</a:t>
            </a:r>
            <a:endParaRPr lang="en-US" sz="2400" dirty="0">
              <a:solidFill>
                <a:schemeClr val="tx1">
                  <a:alpha val="55000"/>
                </a:schemeClr>
              </a:solidFill>
            </a:endParaRPr>
          </a:p>
        </p:txBody>
      </p:sp>
      <p:pic>
        <p:nvPicPr>
          <p:cNvPr id="2" name="Picture 2" descr="Graphical user interface&#10;&#10;Description automatically generated">
            <a:extLst>
              <a:ext uri="{FF2B5EF4-FFF2-40B4-BE49-F238E27FC236}">
                <a16:creationId xmlns:a16="http://schemas.microsoft.com/office/drawing/2014/main" id="{72CED1F0-C133-8514-CDB7-051DF9E692FD}"/>
              </a:ext>
            </a:extLst>
          </p:cNvPr>
          <p:cNvPicPr>
            <a:picLocks noChangeAspect="1"/>
          </p:cNvPicPr>
          <p:nvPr/>
        </p:nvPicPr>
        <p:blipFill>
          <a:blip r:embed="rId2"/>
          <a:stretch>
            <a:fillRect/>
          </a:stretch>
        </p:blipFill>
        <p:spPr>
          <a:xfrm>
            <a:off x="491839" y="587762"/>
            <a:ext cx="10938161" cy="3361839"/>
          </a:xfrm>
          <a:prstGeom prst="rect">
            <a:avLst/>
          </a:prstGeom>
        </p:spPr>
      </p:pic>
    </p:spTree>
    <p:extLst>
      <p:ext uri="{BB962C8B-B14F-4D97-AF65-F5344CB8AC3E}">
        <p14:creationId xmlns:p14="http://schemas.microsoft.com/office/powerpoint/2010/main" val="555080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6B4F1B-4667-A87D-25E7-826DA7E493C2}"/>
              </a:ext>
            </a:extLst>
          </p:cNvPr>
          <p:cNvSpPr txBox="1"/>
          <p:nvPr/>
        </p:nvSpPr>
        <p:spPr>
          <a:xfrm>
            <a:off x="3033378" y="5084982"/>
            <a:ext cx="6132746" cy="73407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gn="ctr">
              <a:lnSpc>
                <a:spcPct val="90000"/>
              </a:lnSpc>
              <a:spcAft>
                <a:spcPts val="600"/>
              </a:spcAft>
            </a:pPr>
            <a:r>
              <a:rPr lang="en-US" sz="2400" b="1" dirty="0"/>
              <a:t>Major categories show no items in them</a:t>
            </a:r>
            <a:endParaRPr lang="en-US" sz="2400" dirty="0"/>
          </a:p>
        </p:txBody>
      </p:sp>
      <p:pic>
        <p:nvPicPr>
          <p:cNvPr id="2" name="Picture 2" descr="Graphical user interface, text&#10;&#10;Description automatically generated">
            <a:extLst>
              <a:ext uri="{FF2B5EF4-FFF2-40B4-BE49-F238E27FC236}">
                <a16:creationId xmlns:a16="http://schemas.microsoft.com/office/drawing/2014/main" id="{61D3AD08-8F9E-15C8-8879-D039D5EE21EE}"/>
              </a:ext>
            </a:extLst>
          </p:cNvPr>
          <p:cNvPicPr>
            <a:picLocks noChangeAspect="1"/>
          </p:cNvPicPr>
          <p:nvPr/>
        </p:nvPicPr>
        <p:blipFill>
          <a:blip r:embed="rId2"/>
          <a:stretch>
            <a:fillRect/>
          </a:stretch>
        </p:blipFill>
        <p:spPr>
          <a:xfrm>
            <a:off x="1762411" y="339152"/>
            <a:ext cx="8389121" cy="3970642"/>
          </a:xfrm>
          <a:prstGeom prst="rect">
            <a:avLst/>
          </a:prstGeom>
        </p:spPr>
      </p:pic>
    </p:spTree>
    <p:extLst>
      <p:ext uri="{BB962C8B-B14F-4D97-AF65-F5344CB8AC3E}">
        <p14:creationId xmlns:p14="http://schemas.microsoft.com/office/powerpoint/2010/main" val="3316246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Graphical user interface, text, application, email, website&#10;&#10;Description automatically generated">
            <a:extLst>
              <a:ext uri="{FF2B5EF4-FFF2-40B4-BE49-F238E27FC236}">
                <a16:creationId xmlns:a16="http://schemas.microsoft.com/office/drawing/2014/main" id="{E1A0FA32-D74C-EB54-E871-96064B633399}"/>
              </a:ext>
            </a:extLst>
          </p:cNvPr>
          <p:cNvPicPr>
            <a:picLocks noChangeAspect="1"/>
          </p:cNvPicPr>
          <p:nvPr/>
        </p:nvPicPr>
        <p:blipFill>
          <a:blip r:embed="rId2"/>
          <a:stretch>
            <a:fillRect/>
          </a:stretch>
        </p:blipFill>
        <p:spPr>
          <a:xfrm>
            <a:off x="303633" y="1344254"/>
            <a:ext cx="6598061" cy="2774648"/>
          </a:xfrm>
          <a:prstGeom prst="rect">
            <a:avLst/>
          </a:prstGeom>
        </p:spPr>
      </p:pic>
      <p:pic>
        <p:nvPicPr>
          <p:cNvPr id="8" name="Picture 4" descr="A picture containing text&#10;&#10;Description automatically generated">
            <a:extLst>
              <a:ext uri="{FF2B5EF4-FFF2-40B4-BE49-F238E27FC236}">
                <a16:creationId xmlns:a16="http://schemas.microsoft.com/office/drawing/2014/main" id="{A1FF861C-BC9D-4601-C4A8-90EA018DA23B}"/>
              </a:ext>
            </a:extLst>
          </p:cNvPr>
          <p:cNvPicPr>
            <a:picLocks noChangeAspect="1"/>
          </p:cNvPicPr>
          <p:nvPr/>
        </p:nvPicPr>
        <p:blipFill>
          <a:blip r:embed="rId3"/>
          <a:stretch>
            <a:fillRect/>
          </a:stretch>
        </p:blipFill>
        <p:spPr>
          <a:xfrm>
            <a:off x="481831" y="4698692"/>
            <a:ext cx="6703484" cy="519259"/>
          </a:xfrm>
          <a:prstGeom prst="rect">
            <a:avLst/>
          </a:prstGeom>
        </p:spPr>
      </p:pic>
      <p:sp>
        <p:nvSpPr>
          <p:cNvPr id="4" name="TextBox 3">
            <a:extLst>
              <a:ext uri="{FF2B5EF4-FFF2-40B4-BE49-F238E27FC236}">
                <a16:creationId xmlns:a16="http://schemas.microsoft.com/office/drawing/2014/main" id="{1D4DA661-E3A5-886D-7996-664D16BE6B85}"/>
              </a:ext>
            </a:extLst>
          </p:cNvPr>
          <p:cNvSpPr txBox="1"/>
          <p:nvPr/>
        </p:nvSpPr>
        <p:spPr>
          <a:xfrm>
            <a:off x="7544052" y="1782981"/>
            <a:ext cx="4004479" cy="439398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400" b="1" dirty="0"/>
              <a:t>To reach to the compare screen there are bunch of slow steps which will irritate the user and there is very less info about the products on the compare screen</a:t>
            </a:r>
          </a:p>
          <a:p>
            <a:pPr indent="-228600">
              <a:lnSpc>
                <a:spcPct val="90000"/>
              </a:lnSpc>
              <a:spcAft>
                <a:spcPts val="600"/>
              </a:spcAft>
              <a:buFont typeface="Arial" panose="020B0604020202020204" pitchFamily="34" charset="0"/>
              <a:buChar char="•"/>
            </a:pPr>
            <a:r>
              <a:rPr lang="en-US" sz="2400" b="1" dirty="0"/>
              <a:t>The compare button is should be more prominent.</a:t>
            </a:r>
          </a:p>
        </p:txBody>
      </p:sp>
      <p:sp>
        <p:nvSpPr>
          <p:cNvPr id="10" name="Rectangle 9">
            <a:extLst>
              <a:ext uri="{FF2B5EF4-FFF2-40B4-BE49-F238E27FC236}">
                <a16:creationId xmlns:a16="http://schemas.microsoft.com/office/drawing/2014/main" id="{914D56A0-8162-5AE1-97FF-19F5C5793313}"/>
              </a:ext>
            </a:extLst>
          </p:cNvPr>
          <p:cNvSpPr/>
          <p:nvPr/>
        </p:nvSpPr>
        <p:spPr>
          <a:xfrm>
            <a:off x="4560053" y="4607741"/>
            <a:ext cx="2232287" cy="2750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0612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534157-A378-ABE4-AFAA-2318D01C27EE}"/>
              </a:ext>
            </a:extLst>
          </p:cNvPr>
          <p:cNvSpPr txBox="1"/>
          <p:nvPr/>
        </p:nvSpPr>
        <p:spPr>
          <a:xfrm>
            <a:off x="4842918" y="1555698"/>
            <a:ext cx="3849193" cy="2488720"/>
          </a:xfrm>
          <a:prstGeom prst="rect">
            <a:avLst/>
          </a:prstGeom>
          <a:noFill/>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algn="ctr">
              <a:lnSpc>
                <a:spcPct val="90000"/>
              </a:lnSpc>
              <a:spcBef>
                <a:spcPct val="0"/>
              </a:spcBef>
              <a:spcAft>
                <a:spcPts val="600"/>
              </a:spcAft>
            </a:pPr>
            <a:endParaRPr lang="en-US" sz="2400" kern="1200" dirty="0">
              <a:solidFill>
                <a:srgbClr val="080808"/>
              </a:solidFill>
              <a:latin typeface="+mj-lt"/>
              <a:ea typeface="+mj-ea"/>
              <a:cs typeface="+mj-cs"/>
            </a:endParaRPr>
          </a:p>
          <a:p>
            <a:pPr>
              <a:lnSpc>
                <a:spcPct val="90000"/>
              </a:lnSpc>
              <a:spcBef>
                <a:spcPct val="0"/>
              </a:spcBef>
              <a:spcAft>
                <a:spcPts val="600"/>
              </a:spcAft>
            </a:pPr>
            <a:r>
              <a:rPr lang="en-US" sz="2400" b="1" kern="1200" dirty="0">
                <a:solidFill>
                  <a:srgbClr val="080808"/>
                </a:solidFill>
                <a:latin typeface="+mj-lt"/>
                <a:ea typeface="+mj-ea"/>
                <a:cs typeface="+mj-cs"/>
              </a:rPr>
              <a:t>We can add view similar button near the products which will be easier for the user to explore more products</a:t>
            </a:r>
          </a:p>
        </p:txBody>
      </p:sp>
      <p:pic>
        <p:nvPicPr>
          <p:cNvPr id="5" name="Picture 5" descr="A picture containing text&#10;&#10;Description automatically generated">
            <a:extLst>
              <a:ext uri="{FF2B5EF4-FFF2-40B4-BE49-F238E27FC236}">
                <a16:creationId xmlns:a16="http://schemas.microsoft.com/office/drawing/2014/main" id="{9068AA71-5BFC-D8FF-B488-7A7B0ACDA7E5}"/>
              </a:ext>
            </a:extLst>
          </p:cNvPr>
          <p:cNvPicPr>
            <a:picLocks noChangeAspect="1"/>
          </p:cNvPicPr>
          <p:nvPr/>
        </p:nvPicPr>
        <p:blipFill>
          <a:blip r:embed="rId2"/>
          <a:stretch>
            <a:fillRect/>
          </a:stretch>
        </p:blipFill>
        <p:spPr>
          <a:xfrm>
            <a:off x="861892" y="309544"/>
            <a:ext cx="3459010" cy="6031094"/>
          </a:xfrm>
          <a:prstGeom prst="rect">
            <a:avLst/>
          </a:prstGeom>
        </p:spPr>
      </p:pic>
    </p:spTree>
    <p:extLst>
      <p:ext uri="{BB962C8B-B14F-4D97-AF65-F5344CB8AC3E}">
        <p14:creationId xmlns:p14="http://schemas.microsoft.com/office/powerpoint/2010/main" val="1063352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11">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13">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Picture 5" descr="Graphical user interface, text, application, email&#10;&#10;Description automatically generated">
            <a:extLst>
              <a:ext uri="{FF2B5EF4-FFF2-40B4-BE49-F238E27FC236}">
                <a16:creationId xmlns:a16="http://schemas.microsoft.com/office/drawing/2014/main" id="{4F775236-8FF1-B268-860F-0735386BEF4A}"/>
              </a:ext>
            </a:extLst>
          </p:cNvPr>
          <p:cNvPicPr>
            <a:picLocks noChangeAspect="1"/>
          </p:cNvPicPr>
          <p:nvPr/>
        </p:nvPicPr>
        <p:blipFill rotWithShape="1">
          <a:blip r:embed="rId2"/>
          <a:srcRect r="-1" b="9665"/>
          <a:stretch/>
        </p:blipFill>
        <p:spPr>
          <a:xfrm>
            <a:off x="1267747" y="554513"/>
            <a:ext cx="9566652" cy="3573519"/>
          </a:xfrm>
          <a:prstGeom prst="rect">
            <a:avLst/>
          </a:prstGeom>
        </p:spPr>
      </p:pic>
      <p:sp>
        <p:nvSpPr>
          <p:cNvPr id="7" name="TextBox 6">
            <a:extLst>
              <a:ext uri="{FF2B5EF4-FFF2-40B4-BE49-F238E27FC236}">
                <a16:creationId xmlns:a16="http://schemas.microsoft.com/office/drawing/2014/main" id="{0AD41E1D-8DCB-F0E6-25A9-133DEE2F3733}"/>
              </a:ext>
            </a:extLst>
          </p:cNvPr>
          <p:cNvSpPr txBox="1"/>
          <p:nvPr/>
        </p:nvSpPr>
        <p:spPr>
          <a:xfrm>
            <a:off x="2513675" y="4746769"/>
            <a:ext cx="7083547" cy="127150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indent="-228600" defTabSz="457200">
              <a:spcBef>
                <a:spcPts val="1000"/>
              </a:spcBef>
              <a:buClr>
                <a:schemeClr val="accent1"/>
              </a:buClr>
              <a:buSzPct val="80000"/>
              <a:buFont typeface="Wingdings 3" charset="2"/>
              <a:buChar char=""/>
            </a:pPr>
            <a:endParaRPr lang="en-US" sz="2400">
              <a:solidFill>
                <a:schemeClr val="tx1">
                  <a:lumMod val="75000"/>
                  <a:lumOff val="25000"/>
                </a:schemeClr>
              </a:solidFill>
            </a:endParaRPr>
          </a:p>
          <a:p>
            <a:pPr algn="ctr" defTabSz="457200">
              <a:spcBef>
                <a:spcPts val="1000"/>
              </a:spcBef>
              <a:buClr>
                <a:schemeClr val="accent1"/>
              </a:buClr>
              <a:buSzPct val="80000"/>
            </a:pPr>
            <a:r>
              <a:rPr lang="en-US" sz="2400" b="1" dirty="0">
                <a:solidFill>
                  <a:schemeClr val="tx1">
                    <a:lumMod val="75000"/>
                    <a:lumOff val="25000"/>
                  </a:schemeClr>
                </a:solidFill>
              </a:rPr>
              <a:t>No Sign In and Create Account using Google, Meri </a:t>
            </a:r>
            <a:r>
              <a:rPr lang="en-US" sz="2400" b="1" dirty="0" err="1">
                <a:solidFill>
                  <a:schemeClr val="tx1">
                    <a:lumMod val="75000"/>
                    <a:lumOff val="25000"/>
                  </a:schemeClr>
                </a:solidFill>
              </a:rPr>
              <a:t>Pehchan</a:t>
            </a:r>
            <a:r>
              <a:rPr lang="en-US" sz="2400" b="1" dirty="0">
                <a:solidFill>
                  <a:schemeClr val="tx1">
                    <a:lumMod val="75000"/>
                    <a:lumOff val="25000"/>
                  </a:schemeClr>
                </a:solidFill>
              </a:rPr>
              <a:t> or other social accounts buttons.</a:t>
            </a:r>
            <a:endParaRPr lang="en-US" sz="2400" dirty="0">
              <a:solidFill>
                <a:schemeClr val="tx1">
                  <a:lumMod val="75000"/>
                  <a:lumOff val="25000"/>
                </a:schemeClr>
              </a:solidFill>
            </a:endParaRPr>
          </a:p>
        </p:txBody>
      </p:sp>
      <p:sp>
        <p:nvSpPr>
          <p:cNvPr id="4" name="TextBox 3">
            <a:extLst>
              <a:ext uri="{FF2B5EF4-FFF2-40B4-BE49-F238E27FC236}">
                <a16:creationId xmlns:a16="http://schemas.microsoft.com/office/drawing/2014/main" id="{44520735-9421-35BD-598F-987813A42218}"/>
              </a:ext>
            </a:extLst>
          </p:cNvPr>
          <p:cNvSpPr txBox="1"/>
          <p:nvPr/>
        </p:nvSpPr>
        <p:spPr>
          <a:xfrm>
            <a:off x="3043705" y="257135"/>
            <a:ext cx="743734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cs typeface="Calibri"/>
            </a:endParaRPr>
          </a:p>
        </p:txBody>
      </p:sp>
    </p:spTree>
    <p:extLst>
      <p:ext uri="{BB962C8B-B14F-4D97-AF65-F5344CB8AC3E}">
        <p14:creationId xmlns:p14="http://schemas.microsoft.com/office/powerpoint/2010/main" val="864966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 text, application, email, website&#10;&#10;Description automatically generated">
            <a:extLst>
              <a:ext uri="{FF2B5EF4-FFF2-40B4-BE49-F238E27FC236}">
                <a16:creationId xmlns:a16="http://schemas.microsoft.com/office/drawing/2014/main" id="{0520366A-9C92-D099-C073-AA1B9632CF65}"/>
              </a:ext>
            </a:extLst>
          </p:cNvPr>
          <p:cNvPicPr>
            <a:picLocks noChangeAspect="1"/>
          </p:cNvPicPr>
          <p:nvPr/>
        </p:nvPicPr>
        <p:blipFill>
          <a:blip r:embed="rId2"/>
          <a:stretch>
            <a:fillRect/>
          </a:stretch>
        </p:blipFill>
        <p:spPr>
          <a:xfrm>
            <a:off x="1999672" y="294928"/>
            <a:ext cx="8042563" cy="3716597"/>
          </a:xfrm>
          <a:prstGeom prst="rect">
            <a:avLst/>
          </a:prstGeom>
        </p:spPr>
      </p:pic>
      <p:sp>
        <p:nvSpPr>
          <p:cNvPr id="4" name="Rectangle 3">
            <a:extLst>
              <a:ext uri="{FF2B5EF4-FFF2-40B4-BE49-F238E27FC236}">
                <a16:creationId xmlns:a16="http://schemas.microsoft.com/office/drawing/2014/main" id="{739EB5D7-654B-8CB6-B2EA-9A3AF3F67D56}"/>
              </a:ext>
            </a:extLst>
          </p:cNvPr>
          <p:cNvSpPr/>
          <p:nvPr/>
        </p:nvSpPr>
        <p:spPr>
          <a:xfrm>
            <a:off x="4294507" y="2367922"/>
            <a:ext cx="2197651" cy="6791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DC0508D-7DDB-5375-CD66-F37E0AA1406B}"/>
              </a:ext>
            </a:extLst>
          </p:cNvPr>
          <p:cNvSpPr txBox="1"/>
          <p:nvPr/>
        </p:nvSpPr>
        <p:spPr>
          <a:xfrm>
            <a:off x="2715491" y="4793673"/>
            <a:ext cx="713047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solidFill>
                  <a:srgbClr val="404040"/>
                </a:solidFill>
              </a:rPr>
              <a:t>Change Email and Password should be in </a:t>
            </a:r>
            <a:r>
              <a:rPr lang="en-US" sz="2400" b="1" dirty="0" err="1">
                <a:solidFill>
                  <a:srgbClr val="404040"/>
                </a:solidFill>
              </a:rPr>
              <a:t>seperately</a:t>
            </a:r>
            <a:r>
              <a:rPr lang="en-US" sz="2400" b="1" dirty="0">
                <a:solidFill>
                  <a:srgbClr val="404040"/>
                </a:solidFill>
              </a:rPr>
              <a:t> settings tabs which can include address book and other settings</a:t>
            </a:r>
            <a:endParaRPr lang="en-US" sz="2400">
              <a:solidFill>
                <a:srgbClr val="000000"/>
              </a:solidFill>
            </a:endParaRPr>
          </a:p>
        </p:txBody>
      </p:sp>
    </p:spTree>
    <p:extLst>
      <p:ext uri="{BB962C8B-B14F-4D97-AF65-F5344CB8AC3E}">
        <p14:creationId xmlns:p14="http://schemas.microsoft.com/office/powerpoint/2010/main" val="261952662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412</cp:revision>
  <dcterms:created xsi:type="dcterms:W3CDTF">2022-10-03T08:30:59Z</dcterms:created>
  <dcterms:modified xsi:type="dcterms:W3CDTF">2022-10-03T13:13:15Z</dcterms:modified>
</cp:coreProperties>
</file>